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3.xml" ContentType="application/vnd.openxmlformats-officedocument.presentationml.notesSlide+xml"/>
  <Override PartName="/ppt/embeddings/oleObject7.bin" ContentType="application/vnd.openxmlformats-officedocument.oleObject"/>
  <Override PartName="/ppt/notesSlides/notesSlide4.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sldIdLst>
    <p:sldId id="256" r:id="rId2"/>
    <p:sldId id="283" r:id="rId3"/>
    <p:sldId id="284" r:id="rId4"/>
    <p:sldId id="280" r:id="rId5"/>
    <p:sldId id="275" r:id="rId6"/>
    <p:sldId id="274" r:id="rId7"/>
    <p:sldId id="273" r:id="rId8"/>
    <p:sldId id="258" r:id="rId9"/>
    <p:sldId id="276" r:id="rId10"/>
    <p:sldId id="277" r:id="rId11"/>
    <p:sldId id="281" r:id="rId12"/>
    <p:sldId id="278" r:id="rId13"/>
    <p:sldId id="279" r:id="rId14"/>
    <p:sldId id="282" r:id="rId15"/>
    <p:sldId id="259" r:id="rId16"/>
    <p:sldId id="260" r:id="rId17"/>
    <p:sldId id="261" r:id="rId18"/>
    <p:sldId id="264" r:id="rId19"/>
    <p:sldId id="262" r:id="rId20"/>
    <p:sldId id="263" r:id="rId21"/>
    <p:sldId id="265" r:id="rId22"/>
    <p:sldId id="266" r:id="rId23"/>
    <p:sldId id="267" r:id="rId24"/>
    <p:sldId id="268" r:id="rId25"/>
    <p:sldId id="269" r:id="rId26"/>
    <p:sldId id="270" r:id="rId27"/>
    <p:sldId id="27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6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32854-3430-0D40-B62C-AFB44894D450}" type="datetimeFigureOut">
              <a:rPr lang="en-US" smtClean="0"/>
              <a:t>1/17/15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4435AC-24BF-614F-8F6E-3EA48C28B953}" type="slidenum">
              <a:rPr lang="en-US" smtClean="0"/>
              <a:t>‹#›</a:t>
            </a:fld>
            <a:endParaRPr lang="en-US"/>
          </a:p>
        </p:txBody>
      </p:sp>
    </p:spTree>
    <p:extLst>
      <p:ext uri="{BB962C8B-B14F-4D97-AF65-F5344CB8AC3E}">
        <p14:creationId xmlns:p14="http://schemas.microsoft.com/office/powerpoint/2010/main" val="39499094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CC8DD5D-EC66-494B-8953-8760530FF3C4}" type="slidenum">
              <a:rPr lang="en-US"/>
              <a:pPr/>
              <a:t>9</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Constantia"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0E24AE5-03F3-2542-994E-800191F80714}" type="slidenum">
              <a:rPr lang="en-US"/>
              <a:pPr/>
              <a:t>10</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Constantia"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1227E20-E0FF-244C-934C-F3521817D41C}" type="slidenum">
              <a:rPr lang="en-US"/>
              <a:pPr/>
              <a:t>12</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atin typeface="Constantia"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589AAB4-31D4-6F42-9E9C-721E3A9D6053}" type="slidenum">
              <a:rPr lang="en-US"/>
              <a:pPr/>
              <a:t>13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atin typeface="Constantia"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B713CAF-8B25-CC48-AD45-8C7F42E8ACD8}" type="datetimeFigureOut">
              <a:rPr lang="en-US" smtClean="0"/>
              <a:pPr/>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924D3-78D9-0A4D-9DDD-44D0B32EDC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13CAF-8B25-CC48-AD45-8C7F42E8ACD8}" type="datetimeFigureOut">
              <a:rPr lang="en-US" smtClean="0"/>
              <a:pPr/>
              <a:t>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924D3-78D9-0A4D-9DDD-44D0B32EDC2F}"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713CAF-8B25-CC48-AD45-8C7F42E8ACD8}" type="datetimeFigureOut">
              <a:rPr lang="en-US" smtClean="0"/>
              <a:pPr/>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924D3-78D9-0A4D-9DDD-44D0B32EDC2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713CAF-8B25-CC48-AD45-8C7F42E8ACD8}" type="datetimeFigureOut">
              <a:rPr lang="en-US" smtClean="0"/>
              <a:pPr/>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924D3-78D9-0A4D-9DDD-44D0B32EDC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713CAF-8B25-CC48-AD45-8C7F42E8ACD8}" type="datetimeFigureOut">
              <a:rPr lang="en-US" smtClean="0"/>
              <a:pPr/>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924D3-78D9-0A4D-9DDD-44D0B32EDC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B713CAF-8B25-CC48-AD45-8C7F42E8ACD8}" type="datetimeFigureOut">
              <a:rPr lang="en-US" smtClean="0"/>
              <a:pPr/>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924D3-78D9-0A4D-9DDD-44D0B32EDC2F}"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713CAF-8B25-CC48-AD45-8C7F42E8ACD8}" type="datetimeFigureOut">
              <a:rPr lang="en-US" smtClean="0"/>
              <a:pPr/>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924D3-78D9-0A4D-9DDD-44D0B32EDC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B713CAF-8B25-CC48-AD45-8C7F42E8ACD8}" type="datetimeFigureOut">
              <a:rPr lang="en-US" smtClean="0"/>
              <a:pPr/>
              <a:t>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924D3-78D9-0A4D-9DDD-44D0B32EDC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B713CAF-8B25-CC48-AD45-8C7F42E8ACD8}" type="datetimeFigureOut">
              <a:rPr lang="en-US" smtClean="0"/>
              <a:pPr/>
              <a:t>1/17/15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2924D3-78D9-0A4D-9DDD-44D0B32EDC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B713CAF-8B25-CC48-AD45-8C7F42E8ACD8}" type="datetimeFigureOut">
              <a:rPr lang="en-US" smtClean="0"/>
              <a:pPr/>
              <a:t>1/17/15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2924D3-78D9-0A4D-9DDD-44D0B32EDC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13CAF-8B25-CC48-AD45-8C7F42E8ACD8}" type="datetimeFigureOut">
              <a:rPr lang="en-US" smtClean="0"/>
              <a:pPr/>
              <a:t>1/17/15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2924D3-78D9-0A4D-9DDD-44D0B32EDC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13CAF-8B25-CC48-AD45-8C7F42E8ACD8}" type="datetimeFigureOut">
              <a:rPr lang="en-US" smtClean="0"/>
              <a:pPr/>
              <a:t>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924D3-78D9-0A4D-9DDD-44D0B32EDC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B713CAF-8B25-CC48-AD45-8C7F42E8ACD8}" type="datetimeFigureOut">
              <a:rPr lang="en-US" smtClean="0"/>
              <a:pPr/>
              <a:t>1/17/15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D2924D3-78D9-0A4D-9DDD-44D0B32EDC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4.bin"/><Relationship Id="rId5" Type="http://schemas.openxmlformats.org/officeDocument/2006/relationships/image" Target="../media/image9.emf"/><Relationship Id="rId6" Type="http://schemas.openxmlformats.org/officeDocument/2006/relationships/oleObject" Target="../embeddings/oleObject5.bin"/><Relationship Id="rId7"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1.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7.bin"/><Relationship Id="rId5"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oleObject" Target="../embeddings/oleObject9.bin"/><Relationship Id="rId7" Type="http://schemas.openxmlformats.org/officeDocument/2006/relationships/image" Target="../media/image19.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chem35.files.wordpress.com/2007/11/ch03.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2.bin"/><Relationship Id="rId5" Type="http://schemas.openxmlformats.org/officeDocument/2006/relationships/image" Target="../media/image7.emf"/><Relationship Id="rId6" Type="http://schemas.openxmlformats.org/officeDocument/2006/relationships/oleObject" Target="../embeddings/oleObject3.bin"/><Relationship Id="rId7"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Error Analysis</a:t>
            </a:r>
            <a:endParaRPr lang="en-US" dirty="0"/>
          </a:p>
        </p:txBody>
      </p:sp>
      <p:sp>
        <p:nvSpPr>
          <p:cNvPr id="3" name="Subtitle 2"/>
          <p:cNvSpPr>
            <a:spLocks noGrp="1"/>
          </p:cNvSpPr>
          <p:nvPr>
            <p:ph type="subTitle" idx="1"/>
          </p:nvPr>
        </p:nvSpPr>
        <p:spPr/>
        <p:txBody>
          <a:bodyPr/>
          <a:lstStyle/>
          <a:p>
            <a:r>
              <a:rPr lang="en-US" dirty="0" smtClean="0"/>
              <a:t>Significant Figures and Error Propagation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30565" y="152400"/>
            <a:ext cx="9013435" cy="850900"/>
          </a:xfrm>
        </p:spPr>
        <p:txBody>
          <a:bodyPr/>
          <a:lstStyle/>
          <a:p>
            <a:pPr eaLnBrk="1" fontAlgn="auto" hangingPunct="1">
              <a:spcAft>
                <a:spcPts val="0"/>
              </a:spcAft>
              <a:defRPr/>
            </a:pPr>
            <a:r>
              <a:rPr lang="en-US" dirty="0" smtClean="0"/>
              <a:t>(Sample) Standard </a:t>
            </a:r>
            <a:r>
              <a:rPr lang="en-US" dirty="0"/>
              <a:t>D</a:t>
            </a:r>
            <a:r>
              <a:rPr lang="en-US" dirty="0" smtClean="0"/>
              <a:t>eviation </a:t>
            </a:r>
            <a:r>
              <a:rPr lang="en-US" i="1" dirty="0" err="1" smtClean="0">
                <a:latin typeface="Times New Roman"/>
                <a:cs typeface="Times New Roman"/>
              </a:rPr>
              <a:t>σ</a:t>
            </a:r>
            <a:endParaRPr lang="en-US" i="1" dirty="0">
              <a:latin typeface="Times New Roman"/>
              <a:cs typeface="Times New Roman"/>
            </a:endParaRPr>
          </a:p>
        </p:txBody>
      </p:sp>
      <p:graphicFrame>
        <p:nvGraphicFramePr>
          <p:cNvPr id="63490" name="Object 2"/>
          <p:cNvGraphicFramePr>
            <a:graphicFrameLocks noChangeAspect="1"/>
          </p:cNvGraphicFramePr>
          <p:nvPr>
            <p:extLst>
              <p:ext uri="{D42A27DB-BD31-4B8C-83A1-F6EECF244321}">
                <p14:modId xmlns:p14="http://schemas.microsoft.com/office/powerpoint/2010/main" val="2293846869"/>
              </p:ext>
            </p:extLst>
          </p:nvPr>
        </p:nvGraphicFramePr>
        <p:xfrm>
          <a:off x="700088" y="1003299"/>
          <a:ext cx="6913248" cy="2747679"/>
        </p:xfrm>
        <a:graphic>
          <a:graphicData uri="http://schemas.openxmlformats.org/presentationml/2006/ole">
            <mc:AlternateContent xmlns:mc="http://schemas.openxmlformats.org/markup-compatibility/2006">
              <mc:Choice xmlns:v="urn:schemas-microsoft-com:vml" Requires="v">
                <p:oleObj spid="_x0000_s48180" name="Equation" r:id="rId4" imgW="3962400" imgH="1574800" progId="Equation.3">
                  <p:embed/>
                </p:oleObj>
              </mc:Choice>
              <mc:Fallback>
                <p:oleObj name="Equation" r:id="rId4" imgW="3962400" imgH="1574800" progId="Equation.3">
                  <p:embed/>
                  <p:pic>
                    <p:nvPicPr>
                      <p:cNvPr id="0" name=""/>
                      <p:cNvPicPr>
                        <a:picLocks noChangeAspect="1" noChangeArrowheads="1"/>
                      </p:cNvPicPr>
                      <p:nvPr/>
                    </p:nvPicPr>
                    <p:blipFill>
                      <a:blip r:embed="rId5"/>
                      <a:srcRect/>
                      <a:stretch>
                        <a:fillRect/>
                      </a:stretch>
                    </p:blipFill>
                    <p:spPr bwMode="auto">
                      <a:xfrm>
                        <a:off x="700088" y="1003299"/>
                        <a:ext cx="6913248" cy="2747679"/>
                      </a:xfrm>
                      <a:prstGeom prst="rect">
                        <a:avLst/>
                      </a:prstGeom>
                      <a:noFill/>
                      <a:ln>
                        <a:noFill/>
                      </a:ln>
                      <a:extLst/>
                    </p:spPr>
                  </p:pic>
                </p:oleObj>
              </mc:Fallback>
            </mc:AlternateContent>
          </a:graphicData>
        </a:graphic>
      </p:graphicFrame>
      <p:sp>
        <p:nvSpPr>
          <p:cNvPr id="63492" name="Rectangle 4"/>
          <p:cNvSpPr>
            <a:spLocks noChangeArrowheads="1"/>
          </p:cNvSpPr>
          <p:nvPr/>
        </p:nvSpPr>
        <p:spPr bwMode="auto">
          <a:xfrm>
            <a:off x="610536" y="3777576"/>
            <a:ext cx="8054236" cy="830262"/>
          </a:xfrm>
          <a:prstGeom prst="rect">
            <a:avLst/>
          </a:prstGeom>
          <a:noFill/>
          <a:ln w="9525">
            <a:noFill/>
            <a:miter lim="800000"/>
            <a:headEnd/>
            <a:tailEnd/>
          </a:ln>
        </p:spPr>
        <p:txBody>
          <a:bodyPr wrap="square">
            <a:prstTxWarp prst="textNoShape">
              <a:avLst/>
            </a:prstTxWarp>
            <a:spAutoFit/>
          </a:bodyPr>
          <a:lstStyle/>
          <a:p>
            <a:r>
              <a:rPr lang="en-US" sz="2400" dirty="0">
                <a:latin typeface="Constantia" charset="0"/>
              </a:rPr>
              <a:t>The smaller the standard deviation, the more better are your data.</a:t>
            </a:r>
          </a:p>
        </p:txBody>
      </p:sp>
      <p:graphicFrame>
        <p:nvGraphicFramePr>
          <p:cNvPr id="5" name="Object 2"/>
          <p:cNvGraphicFramePr>
            <a:graphicFrameLocks noChangeAspect="1"/>
          </p:cNvGraphicFramePr>
          <p:nvPr>
            <p:extLst>
              <p:ext uri="{D42A27DB-BD31-4B8C-83A1-F6EECF244321}">
                <p14:modId xmlns:p14="http://schemas.microsoft.com/office/powerpoint/2010/main" val="4071662298"/>
              </p:ext>
            </p:extLst>
          </p:nvPr>
        </p:nvGraphicFramePr>
        <p:xfrm>
          <a:off x="700088" y="4694379"/>
          <a:ext cx="6041813" cy="1218352"/>
        </p:xfrm>
        <a:graphic>
          <a:graphicData uri="http://schemas.openxmlformats.org/presentationml/2006/ole">
            <mc:AlternateContent xmlns:mc="http://schemas.openxmlformats.org/markup-compatibility/2006">
              <mc:Choice xmlns:v="urn:schemas-microsoft-com:vml" Requires="v">
                <p:oleObj spid="_x0000_s48181" name="Equation" r:id="rId6" imgW="3149600" imgH="635000" progId="Equation.3">
                  <p:embed/>
                </p:oleObj>
              </mc:Choice>
              <mc:Fallback>
                <p:oleObj name="Equation" r:id="rId6" imgW="3149600" imgH="635000" progId="Equation.3">
                  <p:embed/>
                  <p:pic>
                    <p:nvPicPr>
                      <p:cNvPr id="0" name=""/>
                      <p:cNvPicPr>
                        <a:picLocks noChangeAspect="1" noChangeArrowheads="1"/>
                      </p:cNvPicPr>
                      <p:nvPr/>
                    </p:nvPicPr>
                    <p:blipFill>
                      <a:blip r:embed="rId7"/>
                      <a:srcRect/>
                      <a:stretch>
                        <a:fillRect/>
                      </a:stretch>
                    </p:blipFill>
                    <p:spPr bwMode="auto">
                      <a:xfrm>
                        <a:off x="700088" y="4694379"/>
                        <a:ext cx="6041813" cy="121835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998686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56" y="107576"/>
            <a:ext cx="8914028" cy="711467"/>
          </a:xfrm>
        </p:spPr>
        <p:txBody>
          <a:bodyPr/>
          <a:lstStyle/>
          <a:p>
            <a:r>
              <a:rPr lang="en-US" sz="3600" dirty="0" smtClean="0"/>
              <a:t>Relation to Random Uncertainty</a:t>
            </a:r>
            <a:endParaRPr lang="en-US" sz="3600" dirty="0"/>
          </a:p>
        </p:txBody>
      </p:sp>
      <p:graphicFrame>
        <p:nvGraphicFramePr>
          <p:cNvPr id="3" name="Object 2"/>
          <p:cNvGraphicFramePr>
            <a:graphicFrameLocks noChangeAspect="1"/>
          </p:cNvGraphicFramePr>
          <p:nvPr>
            <p:extLst>
              <p:ext uri="{D42A27DB-BD31-4B8C-83A1-F6EECF244321}">
                <p14:modId xmlns:p14="http://schemas.microsoft.com/office/powerpoint/2010/main" val="3387604390"/>
              </p:ext>
            </p:extLst>
          </p:nvPr>
        </p:nvGraphicFramePr>
        <p:xfrm>
          <a:off x="368300" y="910178"/>
          <a:ext cx="8135938" cy="2789237"/>
        </p:xfrm>
        <a:graphic>
          <a:graphicData uri="http://schemas.openxmlformats.org/presentationml/2006/ole">
            <mc:AlternateContent xmlns:mc="http://schemas.openxmlformats.org/markup-compatibility/2006">
              <mc:Choice xmlns:v="urn:schemas-microsoft-com:vml" Requires="v">
                <p:oleObj spid="_x0000_s50197" name="Equation" r:id="rId3" imgW="4597400" imgH="1574800" progId="Equation.3">
                  <p:embed/>
                </p:oleObj>
              </mc:Choice>
              <mc:Fallback>
                <p:oleObj name="Equation" r:id="rId3" imgW="4597400" imgH="1574800" progId="Equation.3">
                  <p:embed/>
                  <p:pic>
                    <p:nvPicPr>
                      <p:cNvPr id="0" name=""/>
                      <p:cNvPicPr>
                        <a:picLocks noChangeAspect="1" noChangeArrowheads="1"/>
                      </p:cNvPicPr>
                      <p:nvPr/>
                    </p:nvPicPr>
                    <p:blipFill>
                      <a:blip r:embed="rId4"/>
                      <a:srcRect/>
                      <a:stretch>
                        <a:fillRect/>
                      </a:stretch>
                    </p:blipFill>
                    <p:spPr bwMode="auto">
                      <a:xfrm>
                        <a:off x="368300" y="910178"/>
                        <a:ext cx="8135938" cy="27892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95330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152400"/>
            <a:ext cx="8229600" cy="698500"/>
          </a:xfrm>
        </p:spPr>
        <p:txBody>
          <a:bodyPr>
            <a:normAutofit fontScale="90000"/>
          </a:bodyPr>
          <a:lstStyle/>
          <a:p>
            <a:pPr eaLnBrk="1" fontAlgn="auto" hangingPunct="1">
              <a:spcAft>
                <a:spcPts val="0"/>
              </a:spcAft>
              <a:defRPr/>
            </a:pPr>
            <a:r>
              <a:rPr lang="en-US"/>
              <a:t>Example</a:t>
            </a:r>
          </a:p>
        </p:txBody>
      </p:sp>
      <p:sp>
        <p:nvSpPr>
          <p:cNvPr id="65540" name="Rectangle 3"/>
          <p:cNvSpPr>
            <a:spLocks noChangeArrowheads="1"/>
          </p:cNvSpPr>
          <p:nvPr/>
        </p:nvSpPr>
        <p:spPr bwMode="auto">
          <a:xfrm>
            <a:off x="381000" y="914400"/>
            <a:ext cx="7467600" cy="830263"/>
          </a:xfrm>
          <a:prstGeom prst="rect">
            <a:avLst/>
          </a:prstGeom>
          <a:noFill/>
          <a:ln w="9525">
            <a:noFill/>
            <a:miter lim="800000"/>
            <a:headEnd/>
            <a:tailEnd/>
          </a:ln>
        </p:spPr>
        <p:txBody>
          <a:bodyPr>
            <a:prstTxWarp prst="textNoShape">
              <a:avLst/>
            </a:prstTxWarp>
            <a:spAutoFit/>
          </a:bodyPr>
          <a:lstStyle/>
          <a:p>
            <a:r>
              <a:rPr lang="en-US" sz="2400">
                <a:latin typeface="Constantia" charset="0"/>
              </a:rPr>
              <a:t>Find the </a:t>
            </a:r>
            <a:r>
              <a:rPr lang="en-US" sz="2400" i="1">
                <a:latin typeface="Times New Roman" charset="0"/>
                <a:ea typeface="Times New Roman" charset="0"/>
                <a:cs typeface="Times New Roman" charset="0"/>
                <a:sym typeface="Symbol" charset="2"/>
              </a:rPr>
              <a:t>σ</a:t>
            </a:r>
            <a:r>
              <a:rPr lang="en-US" sz="2400">
                <a:latin typeface="Constantia" charset="0"/>
              </a:rPr>
              <a:t> of the following measurement of length </a:t>
            </a:r>
            <a:r>
              <a:rPr lang="en-US" sz="2400" i="1">
                <a:latin typeface="Times New Roman" charset="0"/>
                <a:ea typeface="Times New Roman" charset="0"/>
                <a:cs typeface="Times New Roman" charset="0"/>
              </a:rPr>
              <a:t>x</a:t>
            </a:r>
            <a:r>
              <a:rPr lang="en-US" sz="2400">
                <a:latin typeface="Constantia" charset="0"/>
              </a:rPr>
              <a:t>:</a:t>
            </a:r>
          </a:p>
          <a:p>
            <a:r>
              <a:rPr lang="en-US" sz="2400" i="1">
                <a:latin typeface="Times New Roman" charset="0"/>
                <a:ea typeface="Times New Roman" charset="0"/>
                <a:cs typeface="Times New Roman" charset="0"/>
              </a:rPr>
              <a:t>11.3cm, 11.7cm, 12.0cm, 11.8cm</a:t>
            </a:r>
          </a:p>
        </p:txBody>
      </p:sp>
      <p:graphicFrame>
        <p:nvGraphicFramePr>
          <p:cNvPr id="119812" name="Object 2"/>
          <p:cNvGraphicFramePr>
            <a:graphicFrameLocks noChangeAspect="1"/>
          </p:cNvGraphicFramePr>
          <p:nvPr>
            <p:extLst>
              <p:ext uri="{D42A27DB-BD31-4B8C-83A1-F6EECF244321}">
                <p14:modId xmlns:p14="http://schemas.microsoft.com/office/powerpoint/2010/main" val="3857313323"/>
              </p:ext>
            </p:extLst>
          </p:nvPr>
        </p:nvGraphicFramePr>
        <p:xfrm>
          <a:off x="457200" y="1742173"/>
          <a:ext cx="7967663" cy="3881437"/>
        </p:xfrm>
        <a:graphic>
          <a:graphicData uri="http://schemas.openxmlformats.org/presentationml/2006/ole">
            <mc:AlternateContent xmlns:mc="http://schemas.openxmlformats.org/markup-compatibility/2006">
              <mc:Choice xmlns:v="urn:schemas-microsoft-com:vml" Requires="v">
                <p:oleObj spid="_x0000_s49185" name="Equation" r:id="rId4" imgW="4457700" imgH="2171700" progId="Equation.3">
                  <p:embed/>
                </p:oleObj>
              </mc:Choice>
              <mc:Fallback>
                <p:oleObj name="Equation" r:id="rId4" imgW="4457700" imgH="2171700" progId="Equation.3">
                  <p:embed/>
                  <p:pic>
                    <p:nvPicPr>
                      <p:cNvPr id="0" name=""/>
                      <p:cNvPicPr>
                        <a:picLocks noChangeAspect="1" noChangeArrowheads="1"/>
                      </p:cNvPicPr>
                      <p:nvPr/>
                    </p:nvPicPr>
                    <p:blipFill>
                      <a:blip r:embed="rId5"/>
                      <a:srcRect/>
                      <a:stretch>
                        <a:fillRect/>
                      </a:stretch>
                    </p:blipFill>
                    <p:spPr bwMode="auto">
                      <a:xfrm>
                        <a:off x="457200" y="1742173"/>
                        <a:ext cx="7967663" cy="38814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0289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 calcmode="lin" valueType="num">
                                      <p:cBhvr>
                                        <p:cTn id="7" dur="1000" fill="hold"/>
                                        <p:tgtEl>
                                          <p:spTgt spid="119812"/>
                                        </p:tgtEl>
                                        <p:attrNameLst>
                                          <p:attrName>ppt_x</p:attrName>
                                        </p:attrNameLst>
                                      </p:cBhvr>
                                      <p:tavLst>
                                        <p:tav tm="0">
                                          <p:val>
                                            <p:strVal val="#ppt_x-.2"/>
                                          </p:val>
                                        </p:tav>
                                        <p:tav tm="100000">
                                          <p:val>
                                            <p:strVal val="#ppt_x"/>
                                          </p:val>
                                        </p:tav>
                                      </p:tavLst>
                                    </p:anim>
                                    <p:anim calcmode="lin" valueType="num">
                                      <p:cBhvr>
                                        <p:cTn id="8" dur="1000" fill="hold"/>
                                        <p:tgtEl>
                                          <p:spTgt spid="1198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76200"/>
            <a:ext cx="8229600" cy="609600"/>
          </a:xfrm>
        </p:spPr>
        <p:txBody>
          <a:bodyPr>
            <a:normAutofit fontScale="90000"/>
          </a:bodyPr>
          <a:lstStyle/>
          <a:p>
            <a:pPr eaLnBrk="1" fontAlgn="auto" hangingPunct="1">
              <a:spcAft>
                <a:spcPts val="0"/>
              </a:spcAft>
              <a:defRPr/>
            </a:pPr>
            <a:r>
              <a:rPr lang="en-US"/>
              <a:t>Standard deviation</a:t>
            </a:r>
          </a:p>
        </p:txBody>
      </p:sp>
      <p:pic>
        <p:nvPicPr>
          <p:cNvPr id="67587" name="Picture 3"/>
          <p:cNvPicPr>
            <a:picLocks noChangeAspect="1" noChangeArrowheads="1"/>
          </p:cNvPicPr>
          <p:nvPr/>
        </p:nvPicPr>
        <p:blipFill>
          <a:blip r:embed="rId3"/>
          <a:srcRect/>
          <a:stretch>
            <a:fillRect/>
          </a:stretch>
        </p:blipFill>
        <p:spPr bwMode="auto">
          <a:xfrm>
            <a:off x="1295400" y="1600200"/>
            <a:ext cx="6629400" cy="4830763"/>
          </a:xfrm>
          <a:prstGeom prst="rect">
            <a:avLst/>
          </a:prstGeom>
          <a:noFill/>
          <a:ln w="9525">
            <a:noFill/>
            <a:miter lim="800000"/>
            <a:headEnd/>
            <a:tailEnd/>
          </a:ln>
        </p:spPr>
      </p:pic>
      <p:sp>
        <p:nvSpPr>
          <p:cNvPr id="67588" name="Rectangle 4"/>
          <p:cNvSpPr>
            <a:spLocks noChangeArrowheads="1"/>
          </p:cNvSpPr>
          <p:nvPr/>
        </p:nvSpPr>
        <p:spPr bwMode="auto">
          <a:xfrm>
            <a:off x="381000" y="1066800"/>
            <a:ext cx="8561388" cy="461963"/>
          </a:xfrm>
          <a:prstGeom prst="rect">
            <a:avLst/>
          </a:prstGeom>
          <a:noFill/>
          <a:ln w="9525">
            <a:noFill/>
            <a:miter lim="800000"/>
            <a:headEnd/>
            <a:tailEnd/>
          </a:ln>
        </p:spPr>
        <p:txBody>
          <a:bodyPr>
            <a:prstTxWarp prst="textNoShape">
              <a:avLst/>
            </a:prstTxWarp>
            <a:spAutoFit/>
          </a:bodyPr>
          <a:lstStyle/>
          <a:p>
            <a:r>
              <a:rPr lang="en-US" sz="2400" i="1">
                <a:latin typeface="Times New Roman" charset="0"/>
                <a:ea typeface="Times New Roman" charset="0"/>
                <a:cs typeface="Times New Roman" charset="0"/>
              </a:rPr>
              <a:t>68% </a:t>
            </a:r>
            <a:r>
              <a:rPr lang="en-US" sz="2400">
                <a:latin typeface="Constantia" charset="0"/>
              </a:rPr>
              <a:t>of probability lying within a width of </a:t>
            </a:r>
            <a:r>
              <a:rPr lang="en-US" sz="2400" i="1">
                <a:latin typeface="Times New Roman" charset="0"/>
                <a:ea typeface="Times New Roman" charset="0"/>
                <a:cs typeface="Times New Roman" charset="0"/>
              </a:rPr>
              <a:t>2</a:t>
            </a:r>
            <a:r>
              <a:rPr lang="en-US" sz="2400" i="1">
                <a:latin typeface="Times New Roman" charset="0"/>
                <a:ea typeface="Times New Roman" charset="0"/>
                <a:cs typeface="Times New Roman" charset="0"/>
                <a:sym typeface="Symbol" charset="2"/>
              </a:rPr>
              <a:t>σ</a:t>
            </a:r>
            <a:r>
              <a:rPr lang="en-US" sz="2400">
                <a:latin typeface="Constantia" charset="0"/>
              </a:rPr>
              <a:t>.</a:t>
            </a:r>
          </a:p>
        </p:txBody>
      </p:sp>
    </p:spTree>
    <p:extLst>
      <p:ext uri="{BB962C8B-B14F-4D97-AF65-F5344CB8AC3E}">
        <p14:creationId xmlns:p14="http://schemas.microsoft.com/office/powerpoint/2010/main" val="41033946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Excel</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97540507"/>
              </p:ext>
            </p:extLst>
          </p:nvPr>
        </p:nvGraphicFramePr>
        <p:xfrm>
          <a:off x="391694" y="2031167"/>
          <a:ext cx="935891" cy="3128432"/>
        </p:xfrm>
        <a:graphic>
          <a:graphicData uri="http://schemas.openxmlformats.org/drawingml/2006/table">
            <a:tbl>
              <a:tblPr/>
              <a:tblGrid>
                <a:gridCol w="935891"/>
              </a:tblGrid>
              <a:tr h="389533">
                <a:tc>
                  <a:txBody>
                    <a:bodyPr/>
                    <a:lstStyle/>
                    <a:p>
                      <a:pPr algn="ctr" fontAlgn="b"/>
                      <a:r>
                        <a:rPr lang="en-US" sz="2400" b="1" i="0" u="none" strike="noStrike">
                          <a:solidFill>
                            <a:srgbClr val="000000"/>
                          </a:solidFill>
                          <a:effectLst/>
                          <a:latin typeface="Calibri"/>
                        </a:rPr>
                        <a:t>x</a:t>
                      </a:r>
                    </a:p>
                  </a:txBody>
                  <a:tcPr marL="25294" marR="25294" marT="25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533">
                <a:tc>
                  <a:txBody>
                    <a:bodyPr/>
                    <a:lstStyle/>
                    <a:p>
                      <a:pPr algn="r" fontAlgn="b"/>
                      <a:r>
                        <a:rPr lang="en-US" sz="2400" b="0" i="0" u="none" strike="noStrike">
                          <a:solidFill>
                            <a:srgbClr val="000000"/>
                          </a:solidFill>
                          <a:effectLst/>
                          <a:latin typeface="Calibri"/>
                        </a:rPr>
                        <a:t>11.35</a:t>
                      </a:r>
                    </a:p>
                  </a:txBody>
                  <a:tcPr marL="25294" marR="25294" marT="25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533">
                <a:tc>
                  <a:txBody>
                    <a:bodyPr/>
                    <a:lstStyle/>
                    <a:p>
                      <a:pPr algn="r" fontAlgn="b"/>
                      <a:r>
                        <a:rPr lang="en-US" sz="2400" b="0" i="0" u="none" strike="noStrike">
                          <a:solidFill>
                            <a:srgbClr val="000000"/>
                          </a:solidFill>
                          <a:effectLst/>
                          <a:latin typeface="Calibri"/>
                        </a:rPr>
                        <a:t>10.41</a:t>
                      </a:r>
                    </a:p>
                  </a:txBody>
                  <a:tcPr marL="25294" marR="25294" marT="25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533">
                <a:tc>
                  <a:txBody>
                    <a:bodyPr/>
                    <a:lstStyle/>
                    <a:p>
                      <a:pPr algn="r" fontAlgn="b"/>
                      <a:r>
                        <a:rPr lang="en-US" sz="2400" b="0" i="0" u="none" strike="noStrike">
                          <a:solidFill>
                            <a:srgbClr val="000000"/>
                          </a:solidFill>
                          <a:effectLst/>
                          <a:latin typeface="Calibri"/>
                        </a:rPr>
                        <a:t>11.30</a:t>
                      </a:r>
                    </a:p>
                  </a:txBody>
                  <a:tcPr marL="25294" marR="25294" marT="25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533">
                <a:tc>
                  <a:txBody>
                    <a:bodyPr/>
                    <a:lstStyle/>
                    <a:p>
                      <a:pPr algn="r" fontAlgn="b"/>
                      <a:r>
                        <a:rPr lang="en-US" sz="2400" b="0" i="0" u="none" strike="noStrike">
                          <a:solidFill>
                            <a:srgbClr val="000000"/>
                          </a:solidFill>
                          <a:effectLst/>
                          <a:latin typeface="Calibri"/>
                        </a:rPr>
                        <a:t>11.92</a:t>
                      </a:r>
                    </a:p>
                  </a:txBody>
                  <a:tcPr marL="25294" marR="25294" marT="25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533">
                <a:tc>
                  <a:txBody>
                    <a:bodyPr/>
                    <a:lstStyle/>
                    <a:p>
                      <a:pPr algn="r" fontAlgn="b"/>
                      <a:r>
                        <a:rPr lang="en-US" sz="2400" b="0" i="0" u="none" strike="noStrike">
                          <a:solidFill>
                            <a:srgbClr val="000000"/>
                          </a:solidFill>
                          <a:effectLst/>
                          <a:latin typeface="Calibri"/>
                        </a:rPr>
                        <a:t>11.59</a:t>
                      </a:r>
                    </a:p>
                  </a:txBody>
                  <a:tcPr marL="25294" marR="25294" marT="25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533">
                <a:tc>
                  <a:txBody>
                    <a:bodyPr/>
                    <a:lstStyle/>
                    <a:p>
                      <a:pPr algn="r" fontAlgn="b"/>
                      <a:r>
                        <a:rPr lang="en-US" sz="2400" b="0" i="0" u="none" strike="noStrike">
                          <a:solidFill>
                            <a:srgbClr val="000000"/>
                          </a:solidFill>
                          <a:effectLst/>
                          <a:latin typeface="Calibri"/>
                        </a:rPr>
                        <a:t>10.42</a:t>
                      </a:r>
                    </a:p>
                  </a:txBody>
                  <a:tcPr marL="25294" marR="25294" marT="25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533">
                <a:tc>
                  <a:txBody>
                    <a:bodyPr/>
                    <a:lstStyle/>
                    <a:p>
                      <a:pPr algn="r" fontAlgn="b"/>
                      <a:r>
                        <a:rPr lang="en-US" sz="2400" b="0" i="0" u="none" strike="noStrike" dirty="0">
                          <a:solidFill>
                            <a:srgbClr val="000000"/>
                          </a:solidFill>
                          <a:effectLst/>
                          <a:latin typeface="Calibri"/>
                        </a:rPr>
                        <a:t>11.82</a:t>
                      </a:r>
                    </a:p>
                  </a:txBody>
                  <a:tcPr marL="25294" marR="25294" marT="252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20814428"/>
              </p:ext>
            </p:extLst>
          </p:nvPr>
        </p:nvGraphicFramePr>
        <p:xfrm>
          <a:off x="1645845" y="2141520"/>
          <a:ext cx="7161356" cy="754740"/>
        </p:xfrm>
        <a:graphic>
          <a:graphicData uri="http://schemas.openxmlformats.org/drawingml/2006/table">
            <a:tbl>
              <a:tblPr/>
              <a:tblGrid>
                <a:gridCol w="1790339"/>
                <a:gridCol w="1790339"/>
                <a:gridCol w="1790339"/>
                <a:gridCol w="1790339"/>
              </a:tblGrid>
              <a:tr h="251580">
                <a:tc>
                  <a:txBody>
                    <a:bodyPr/>
                    <a:lstStyle/>
                    <a:p>
                      <a:pPr algn="l" fontAlgn="b"/>
                      <a:r>
                        <a:rPr lang="en-US" sz="1500" b="1" i="0" u="none" strike="noStrike">
                          <a:solidFill>
                            <a:srgbClr val="000000"/>
                          </a:solidFill>
                          <a:effectLst/>
                          <a:latin typeface="Calibri"/>
                        </a:rPr>
                        <a:t>Count</a:t>
                      </a:r>
                    </a:p>
                  </a:txBody>
                  <a:tcPr marL="15882" marR="15882" marT="15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a:solidFill>
                            <a:srgbClr val="000000"/>
                          </a:solidFill>
                          <a:effectLst/>
                          <a:latin typeface="Calibri"/>
                        </a:rPr>
                        <a:t>Mean of x</a:t>
                      </a:r>
                    </a:p>
                  </a:txBody>
                  <a:tcPr marL="15882" marR="15882" marT="15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a:solidFill>
                            <a:srgbClr val="000000"/>
                          </a:solidFill>
                          <a:effectLst/>
                          <a:latin typeface="Calibri"/>
                        </a:rPr>
                        <a:t>Error of x</a:t>
                      </a:r>
                    </a:p>
                  </a:txBody>
                  <a:tcPr marL="15882" marR="15882" marT="15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1" i="0" u="none" strike="noStrike">
                          <a:solidFill>
                            <a:srgbClr val="000000"/>
                          </a:solidFill>
                          <a:effectLst/>
                          <a:latin typeface="Calibri"/>
                        </a:rPr>
                        <a:t>Error of mean of x</a:t>
                      </a:r>
                    </a:p>
                  </a:txBody>
                  <a:tcPr marL="15882" marR="15882" marT="15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580">
                <a:tc>
                  <a:txBody>
                    <a:bodyPr/>
                    <a:lstStyle/>
                    <a:p>
                      <a:pPr algn="r" fontAlgn="b"/>
                      <a:r>
                        <a:rPr lang="en-US" sz="1500" b="0" i="0" u="none" strike="noStrike">
                          <a:solidFill>
                            <a:srgbClr val="000000"/>
                          </a:solidFill>
                          <a:effectLst/>
                          <a:latin typeface="Calibri"/>
                        </a:rPr>
                        <a:t>7</a:t>
                      </a:r>
                    </a:p>
                  </a:txBody>
                  <a:tcPr marL="15882" marR="15882" marT="15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11.25744097</a:t>
                      </a:r>
                    </a:p>
                  </a:txBody>
                  <a:tcPr marL="15882" marR="15882" marT="15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0.618048218</a:t>
                      </a:r>
                    </a:p>
                  </a:txBody>
                  <a:tcPr marL="15882" marR="15882" marT="15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0.233600269</a:t>
                      </a:r>
                    </a:p>
                  </a:txBody>
                  <a:tcPr marL="15882" marR="15882" marT="15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580">
                <a:tc>
                  <a:txBody>
                    <a:bodyPr/>
                    <a:lstStyle/>
                    <a:p>
                      <a:pPr algn="l" fontAlgn="b"/>
                      <a:r>
                        <a:rPr lang="en-US" sz="1500" b="0" i="0" u="none" strike="noStrike">
                          <a:solidFill>
                            <a:srgbClr val="000000"/>
                          </a:solidFill>
                          <a:effectLst/>
                          <a:latin typeface="Calibri"/>
                        </a:rPr>
                        <a:t>"=COUNT(…)"</a:t>
                      </a:r>
                    </a:p>
                  </a:txBody>
                  <a:tcPr marL="15882" marR="15882" marT="15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a:rPr>
                        <a:t>"=AVERAGE(…)"</a:t>
                      </a:r>
                    </a:p>
                  </a:txBody>
                  <a:tcPr marL="15882" marR="15882" marT="15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a:rPr>
                        <a:t>"=STDEV.S(…)"</a:t>
                      </a:r>
                    </a:p>
                  </a:txBody>
                  <a:tcPr marL="15882" marR="15882" marT="15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Calibri"/>
                        </a:rPr>
                        <a:t>"=error/SQRT(count)"</a:t>
                      </a:r>
                    </a:p>
                  </a:txBody>
                  <a:tcPr marL="15882" marR="15882" marT="158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16959721"/>
              </p:ext>
            </p:extLst>
          </p:nvPr>
        </p:nvGraphicFramePr>
        <p:xfrm>
          <a:off x="1645845" y="3130081"/>
          <a:ext cx="5164138" cy="2709863"/>
        </p:xfrm>
        <a:graphic>
          <a:graphicData uri="http://schemas.openxmlformats.org/presentationml/2006/ole">
            <mc:AlternateContent xmlns:mc="http://schemas.openxmlformats.org/markup-compatibility/2006">
              <mc:Choice xmlns:v="urn:schemas-microsoft-com:vml" Requires="v">
                <p:oleObj spid="_x0000_s51212" name="Equation" r:id="rId3" imgW="2565400" imgH="1346200" progId="Equation.3">
                  <p:embed/>
                </p:oleObj>
              </mc:Choice>
              <mc:Fallback>
                <p:oleObj name="Equation" r:id="rId3" imgW="2565400" imgH="1346200" progId="Equation.3">
                  <p:embed/>
                  <p:pic>
                    <p:nvPicPr>
                      <p:cNvPr id="0" name=""/>
                      <p:cNvPicPr>
                        <a:picLocks noChangeAspect="1" noChangeArrowheads="1"/>
                      </p:cNvPicPr>
                      <p:nvPr/>
                    </p:nvPicPr>
                    <p:blipFill>
                      <a:blip r:embed="rId4"/>
                      <a:srcRect/>
                      <a:stretch>
                        <a:fillRect/>
                      </a:stretch>
                    </p:blipFill>
                    <p:spPr bwMode="auto">
                      <a:xfrm>
                        <a:off x="1645845" y="3130081"/>
                        <a:ext cx="5164138" cy="270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5255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595334"/>
            <a:ext cx="8042276" cy="1336956"/>
          </a:xfrm>
        </p:spPr>
        <p:txBody>
          <a:bodyPr/>
          <a:lstStyle/>
          <a:p>
            <a:r>
              <a:rPr lang="en-US" dirty="0" smtClean="0"/>
              <a:t>Arithmetic</a:t>
            </a:r>
            <a:br>
              <a:rPr lang="en-US" dirty="0" smtClean="0"/>
            </a:br>
            <a:r>
              <a:rPr lang="en-US" dirty="0" smtClean="0"/>
              <a:t>Addition and Subtraction</a:t>
            </a:r>
            <a:endParaRPr lang="en-US" dirty="0"/>
          </a:p>
        </p:txBody>
      </p:sp>
      <p:pic>
        <p:nvPicPr>
          <p:cNvPr id="5" name="Picture 4" descr="screenshot_02.jpg"/>
          <p:cNvPicPr>
            <a:picLocks noChangeAspect="1"/>
          </p:cNvPicPr>
          <p:nvPr/>
        </p:nvPicPr>
        <p:blipFill>
          <a:blip r:embed="rId2">
            <a:clrChange>
              <a:clrFrom>
                <a:srgbClr val="FFFFFF"/>
              </a:clrFrom>
              <a:clrTo>
                <a:srgbClr val="FFFFFF">
                  <a:alpha val="0"/>
                </a:srgbClr>
              </a:clrTo>
            </a:clrChange>
          </a:blip>
          <a:stretch>
            <a:fillRect/>
          </a:stretch>
        </p:blipFill>
        <p:spPr>
          <a:xfrm>
            <a:off x="198438" y="2862263"/>
            <a:ext cx="3771900" cy="2133600"/>
          </a:xfrm>
          <a:prstGeom prst="rect">
            <a:avLst/>
          </a:prstGeom>
        </p:spPr>
      </p:pic>
      <p:pic>
        <p:nvPicPr>
          <p:cNvPr id="6" name="Picture 5" descr="screenshot_03.jpg"/>
          <p:cNvPicPr>
            <a:picLocks noChangeAspect="1"/>
          </p:cNvPicPr>
          <p:nvPr/>
        </p:nvPicPr>
        <p:blipFill>
          <a:blip r:embed="rId3">
            <a:clrChange>
              <a:clrFrom>
                <a:srgbClr val="FFFFFF"/>
              </a:clrFrom>
              <a:clrTo>
                <a:srgbClr val="FFFFFF">
                  <a:alpha val="0"/>
                </a:srgbClr>
              </a:clrTo>
            </a:clrChange>
          </a:blip>
          <a:stretch>
            <a:fillRect/>
          </a:stretch>
        </p:blipFill>
        <p:spPr>
          <a:xfrm>
            <a:off x="4877783" y="2391867"/>
            <a:ext cx="3530600" cy="3225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Notation</a:t>
            </a:r>
            <a:endParaRPr lang="en-US" dirty="0"/>
          </a:p>
        </p:txBody>
      </p:sp>
      <p:pic>
        <p:nvPicPr>
          <p:cNvPr id="3" name="Picture 2" descr="screenshot_04.jpg"/>
          <p:cNvPicPr>
            <a:picLocks noChangeAspect="1"/>
          </p:cNvPicPr>
          <p:nvPr/>
        </p:nvPicPr>
        <p:blipFill>
          <a:blip r:embed="rId2">
            <a:clrChange>
              <a:clrFrom>
                <a:srgbClr val="FFFFFF"/>
              </a:clrFrom>
              <a:clrTo>
                <a:srgbClr val="FFFFFF">
                  <a:alpha val="0"/>
                </a:srgbClr>
              </a:clrTo>
            </a:clrChange>
          </a:blip>
          <a:stretch>
            <a:fillRect/>
          </a:stretch>
        </p:blipFill>
        <p:spPr>
          <a:xfrm>
            <a:off x="879257" y="3805334"/>
            <a:ext cx="7569848" cy="2162814"/>
          </a:xfrm>
          <a:prstGeom prst="rect">
            <a:avLst/>
          </a:prstGeom>
        </p:spPr>
      </p:pic>
      <p:sp>
        <p:nvSpPr>
          <p:cNvPr id="4" name="TextBox 3"/>
          <p:cNvSpPr txBox="1"/>
          <p:nvPr/>
        </p:nvSpPr>
        <p:spPr>
          <a:xfrm>
            <a:off x="549275" y="1608169"/>
            <a:ext cx="8173181" cy="800219"/>
          </a:xfrm>
          <a:prstGeom prst="rect">
            <a:avLst/>
          </a:prstGeom>
          <a:noFill/>
        </p:spPr>
        <p:txBody>
          <a:bodyPr wrap="square" rtlCol="0">
            <a:spAutoFit/>
          </a:bodyPr>
          <a:lstStyle/>
          <a:p>
            <a:r>
              <a:rPr lang="en-US" sz="2300" dirty="0" smtClean="0"/>
              <a:t>Express numbers to the same exponents during addition and </a:t>
            </a:r>
            <a:r>
              <a:rPr lang="en-US" sz="2300" dirty="0" smtClean="0">
                <a:solidFill>
                  <a:srgbClr val="010000"/>
                </a:solidFill>
              </a:rPr>
              <a:t>subtraction.</a:t>
            </a:r>
            <a:endParaRPr lang="en-US" sz="2300" dirty="0">
              <a:solidFill>
                <a:srgbClr val="01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a:t>
            </a:r>
            <a:br>
              <a:rPr lang="en-US" dirty="0" smtClean="0"/>
            </a:br>
            <a:r>
              <a:rPr lang="en-US" dirty="0" smtClean="0"/>
              <a:t>Multiplication and Division</a:t>
            </a:r>
            <a:endParaRPr lang="en-US" dirty="0"/>
          </a:p>
        </p:txBody>
      </p:sp>
      <p:pic>
        <p:nvPicPr>
          <p:cNvPr id="3" name="Picture 2" descr="screenshot_05.jpg"/>
          <p:cNvPicPr>
            <a:picLocks noChangeAspect="1"/>
          </p:cNvPicPr>
          <p:nvPr/>
        </p:nvPicPr>
        <p:blipFill>
          <a:blip r:embed="rId2"/>
          <a:stretch>
            <a:fillRect/>
          </a:stretch>
        </p:blipFill>
        <p:spPr>
          <a:xfrm>
            <a:off x="268760" y="3013151"/>
            <a:ext cx="8788400" cy="1434218"/>
          </a:xfrm>
          <a:prstGeom prst="rect">
            <a:avLst/>
          </a:prstGeom>
        </p:spPr>
      </p:pic>
      <p:sp>
        <p:nvSpPr>
          <p:cNvPr id="4" name="TextBox 3"/>
          <p:cNvSpPr txBox="1"/>
          <p:nvPr/>
        </p:nvSpPr>
        <p:spPr>
          <a:xfrm>
            <a:off x="549275" y="1608169"/>
            <a:ext cx="8173181" cy="800219"/>
          </a:xfrm>
          <a:prstGeom prst="rect">
            <a:avLst/>
          </a:prstGeom>
          <a:noFill/>
        </p:spPr>
        <p:txBody>
          <a:bodyPr wrap="square" rtlCol="0">
            <a:spAutoFit/>
          </a:bodyPr>
          <a:lstStyle/>
          <a:p>
            <a:r>
              <a:rPr lang="en-US" sz="2300" dirty="0" smtClean="0"/>
              <a:t>No need to express numbers to the same exponents during multiplication and division</a:t>
            </a:r>
            <a:r>
              <a:rPr lang="en-US" sz="2300" dirty="0" smtClean="0">
                <a:solidFill>
                  <a:srgbClr val="010000"/>
                </a:solidFill>
              </a:rPr>
              <a:t>.</a:t>
            </a:r>
            <a:endParaRPr lang="en-US" sz="2300" dirty="0">
              <a:solidFill>
                <a:srgbClr val="01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17105"/>
            <a:ext cx="8042276" cy="1291817"/>
          </a:xfrm>
        </p:spPr>
        <p:txBody>
          <a:bodyPr/>
          <a:lstStyle/>
          <a:p>
            <a:r>
              <a:rPr lang="en-US" dirty="0" smtClean="0"/>
              <a:t>Propagation of Error</a:t>
            </a:r>
            <a:br>
              <a:rPr lang="en-US" dirty="0" smtClean="0"/>
            </a:br>
            <a:r>
              <a:rPr lang="en-US" dirty="0" smtClean="0"/>
              <a:t>Addition and Subtraction</a:t>
            </a:r>
            <a:endParaRPr lang="en-US" dirty="0"/>
          </a:p>
        </p:txBody>
      </p:sp>
      <p:pic>
        <p:nvPicPr>
          <p:cNvPr id="3" name="Picture 2" descr="screenshot_06.jpg"/>
          <p:cNvPicPr>
            <a:picLocks noChangeAspect="1"/>
          </p:cNvPicPr>
          <p:nvPr/>
        </p:nvPicPr>
        <p:blipFill>
          <a:blip r:embed="rId3"/>
          <a:stretch>
            <a:fillRect/>
          </a:stretch>
        </p:blipFill>
        <p:spPr>
          <a:xfrm>
            <a:off x="2720279" y="1452369"/>
            <a:ext cx="3085903" cy="1863763"/>
          </a:xfrm>
          <a:prstGeom prst="rect">
            <a:avLst/>
          </a:prstGeom>
        </p:spPr>
      </p:pic>
      <p:pic>
        <p:nvPicPr>
          <p:cNvPr id="4" name="Picture 3" descr="screenshot_07.jpg"/>
          <p:cNvPicPr>
            <a:picLocks noChangeAspect="1"/>
          </p:cNvPicPr>
          <p:nvPr/>
        </p:nvPicPr>
        <p:blipFill>
          <a:blip r:embed="rId4"/>
          <a:stretch>
            <a:fillRect/>
          </a:stretch>
        </p:blipFill>
        <p:spPr>
          <a:xfrm>
            <a:off x="2472839" y="3316132"/>
            <a:ext cx="3333343" cy="953849"/>
          </a:xfrm>
          <a:prstGeom prst="rect">
            <a:avLst/>
          </a:prstGeom>
        </p:spPr>
      </p:pic>
      <p:pic>
        <p:nvPicPr>
          <p:cNvPr id="5" name="Picture 4" descr="screenshot_08.jpg"/>
          <p:cNvPicPr>
            <a:picLocks noChangeAspect="1"/>
          </p:cNvPicPr>
          <p:nvPr/>
        </p:nvPicPr>
        <p:blipFill>
          <a:blip r:embed="rId5"/>
          <a:stretch>
            <a:fillRect/>
          </a:stretch>
        </p:blipFill>
        <p:spPr>
          <a:xfrm>
            <a:off x="814127" y="4269981"/>
            <a:ext cx="6930731" cy="684102"/>
          </a:xfrm>
          <a:prstGeom prst="rect">
            <a:avLst/>
          </a:prstGeom>
        </p:spPr>
      </p:pic>
      <p:graphicFrame>
        <p:nvGraphicFramePr>
          <p:cNvPr id="6" name="Object 5"/>
          <p:cNvGraphicFramePr>
            <a:graphicFrameLocks noChangeAspect="1"/>
          </p:cNvGraphicFramePr>
          <p:nvPr/>
        </p:nvGraphicFramePr>
        <p:xfrm>
          <a:off x="111410" y="5059901"/>
          <a:ext cx="8912014" cy="1111224"/>
        </p:xfrm>
        <a:graphic>
          <a:graphicData uri="http://schemas.openxmlformats.org/presentationml/2006/ole">
            <mc:AlternateContent xmlns:mc="http://schemas.openxmlformats.org/markup-compatibility/2006">
              <mc:Choice xmlns:v="urn:schemas-microsoft-com:vml" Requires="v">
                <p:oleObj spid="_x0000_s47173" name="Equation" r:id="rId6" imgW="5092700" imgH="635000" progId="Equation.3">
                  <p:embed/>
                </p:oleObj>
              </mc:Choice>
              <mc:Fallback>
                <p:oleObj name="Equation" r:id="rId6" imgW="5092700" imgH="6350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410" y="5059901"/>
                        <a:ext cx="8912014" cy="1111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2" descr="screenshot_09.jpg"/>
          <p:cNvPicPr>
            <a:picLocks noChangeAspect="1"/>
          </p:cNvPicPr>
          <p:nvPr/>
        </p:nvPicPr>
        <p:blipFill>
          <a:blip r:embed="rId2"/>
          <a:stretch>
            <a:fillRect/>
          </a:stretch>
        </p:blipFill>
        <p:spPr>
          <a:xfrm>
            <a:off x="106049" y="2433449"/>
            <a:ext cx="8915400" cy="17892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42039"/>
          </a:xfrm>
        </p:spPr>
        <p:txBody>
          <a:bodyPr/>
          <a:lstStyle/>
          <a:p>
            <a:r>
              <a:rPr lang="en-US" dirty="0" smtClean="0"/>
              <a:t>Precision </a:t>
            </a:r>
            <a:r>
              <a:rPr lang="en-US" dirty="0" err="1" smtClean="0"/>
              <a:t>vs</a:t>
            </a:r>
            <a:r>
              <a:rPr lang="en-US" dirty="0" smtClean="0"/>
              <a:t> Accuracy</a:t>
            </a:r>
            <a:endParaRPr lang="en-US" dirty="0"/>
          </a:p>
        </p:txBody>
      </p:sp>
      <p:sp>
        <p:nvSpPr>
          <p:cNvPr id="3" name="Content Placeholder 2"/>
          <p:cNvSpPr>
            <a:spLocks noGrp="1"/>
          </p:cNvSpPr>
          <p:nvPr>
            <p:ph idx="1"/>
          </p:nvPr>
        </p:nvSpPr>
        <p:spPr>
          <a:xfrm>
            <a:off x="549275" y="1056447"/>
            <a:ext cx="8042276" cy="1970450"/>
          </a:xfrm>
        </p:spPr>
        <p:txBody>
          <a:bodyPr/>
          <a:lstStyle/>
          <a:p>
            <a:r>
              <a:rPr lang="en-US" dirty="0" smtClean="0"/>
              <a:t>Precision: how small the random error is.</a:t>
            </a:r>
          </a:p>
          <a:p>
            <a:r>
              <a:rPr lang="en-US" dirty="0" smtClean="0"/>
              <a:t>Accuracy: how close the measured quantity is to the actual value. High accuracy means small systematic error.</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648533519"/>
              </p:ext>
            </p:extLst>
          </p:nvPr>
        </p:nvGraphicFramePr>
        <p:xfrm>
          <a:off x="549275" y="3026897"/>
          <a:ext cx="8110166" cy="2640381"/>
        </p:xfrm>
        <a:graphic>
          <a:graphicData uri="http://schemas.openxmlformats.org/presentationml/2006/ole">
            <mc:AlternateContent xmlns:mc="http://schemas.openxmlformats.org/markup-compatibility/2006">
              <mc:Choice xmlns:v="urn:schemas-microsoft-com:vml" Requires="v">
                <p:oleObj spid="_x0000_s52229" name="Equation" r:id="rId3" imgW="3708400" imgH="1206500" progId="Equation.3">
                  <p:embed/>
                </p:oleObj>
              </mc:Choice>
              <mc:Fallback>
                <p:oleObj name="Equation" r:id="rId3" imgW="3708400" imgH="1206500" progId="Equation.3">
                  <p:embed/>
                  <p:pic>
                    <p:nvPicPr>
                      <p:cNvPr id="0" name=""/>
                      <p:cNvPicPr>
                        <a:picLocks noChangeAspect="1" noChangeArrowheads="1"/>
                      </p:cNvPicPr>
                      <p:nvPr/>
                    </p:nvPicPr>
                    <p:blipFill>
                      <a:blip r:embed="rId4"/>
                      <a:srcRect/>
                      <a:stretch>
                        <a:fillRect/>
                      </a:stretch>
                    </p:blipFill>
                    <p:spPr bwMode="auto">
                      <a:xfrm>
                        <a:off x="549275" y="3026897"/>
                        <a:ext cx="8110166" cy="264038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14307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17554"/>
          </a:xfrm>
        </p:spPr>
        <p:txBody>
          <a:bodyPr/>
          <a:lstStyle/>
          <a:p>
            <a:r>
              <a:rPr lang="en-US" sz="3500" dirty="0" smtClean="0"/>
              <a:t>Propagation of Error</a:t>
            </a:r>
            <a:br>
              <a:rPr lang="en-US" sz="3500" dirty="0" smtClean="0"/>
            </a:br>
            <a:r>
              <a:rPr lang="en-US" sz="3500" dirty="0" smtClean="0"/>
              <a:t>Multiplication and Division</a:t>
            </a:r>
            <a:endParaRPr lang="en-US" sz="3500" dirty="0"/>
          </a:p>
        </p:txBody>
      </p:sp>
      <p:pic>
        <p:nvPicPr>
          <p:cNvPr id="3" name="Picture 2" descr="screenshot_10.jpg"/>
          <p:cNvPicPr>
            <a:picLocks noChangeAspect="1"/>
          </p:cNvPicPr>
          <p:nvPr/>
        </p:nvPicPr>
        <p:blipFill>
          <a:blip r:embed="rId2"/>
          <a:stretch>
            <a:fillRect/>
          </a:stretch>
        </p:blipFill>
        <p:spPr>
          <a:xfrm>
            <a:off x="672096" y="1125130"/>
            <a:ext cx="7731875" cy="2781327"/>
          </a:xfrm>
          <a:prstGeom prst="rect">
            <a:avLst/>
          </a:prstGeom>
        </p:spPr>
      </p:pic>
      <p:pic>
        <p:nvPicPr>
          <p:cNvPr id="4" name="Picture 3" descr="screenshot_11.jpg"/>
          <p:cNvPicPr>
            <a:picLocks noChangeAspect="1"/>
          </p:cNvPicPr>
          <p:nvPr/>
        </p:nvPicPr>
        <p:blipFill>
          <a:blip r:embed="rId3">
            <a:clrChange>
              <a:clrFrom>
                <a:srgbClr val="FFFFFF"/>
              </a:clrFrom>
              <a:clrTo>
                <a:srgbClr val="FFFFFF">
                  <a:alpha val="0"/>
                </a:srgbClr>
              </a:clrTo>
            </a:clrChange>
          </a:blip>
          <a:stretch>
            <a:fillRect/>
          </a:stretch>
        </p:blipFill>
        <p:spPr>
          <a:xfrm>
            <a:off x="2631537" y="3755410"/>
            <a:ext cx="5035309" cy="825460"/>
          </a:xfrm>
          <a:prstGeom prst="rect">
            <a:avLst/>
          </a:prstGeom>
        </p:spPr>
      </p:pic>
      <p:pic>
        <p:nvPicPr>
          <p:cNvPr id="5" name="Picture 4" descr="screenshot_12.jpg"/>
          <p:cNvPicPr>
            <a:picLocks noChangeAspect="1"/>
          </p:cNvPicPr>
          <p:nvPr/>
        </p:nvPicPr>
        <p:blipFill>
          <a:blip r:embed="rId4">
            <a:clrChange>
              <a:clrFrom>
                <a:srgbClr val="FFFFFF"/>
              </a:clrFrom>
              <a:clrTo>
                <a:srgbClr val="FFFFFF">
                  <a:alpha val="0"/>
                </a:srgbClr>
              </a:clrTo>
            </a:clrChange>
          </a:blip>
          <a:stretch>
            <a:fillRect/>
          </a:stretch>
        </p:blipFill>
        <p:spPr>
          <a:xfrm>
            <a:off x="225988" y="4580870"/>
            <a:ext cx="8753245" cy="17354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a:t>
            </a:r>
            <a:endParaRPr lang="en-US" dirty="0"/>
          </a:p>
        </p:txBody>
      </p:sp>
      <p:pic>
        <p:nvPicPr>
          <p:cNvPr id="3" name="Picture 2" descr="screenshot_13.jpg"/>
          <p:cNvPicPr>
            <a:picLocks noChangeAspect="1"/>
          </p:cNvPicPr>
          <p:nvPr/>
        </p:nvPicPr>
        <p:blipFill>
          <a:blip r:embed="rId2"/>
          <a:stretch>
            <a:fillRect/>
          </a:stretch>
        </p:blipFill>
        <p:spPr>
          <a:xfrm>
            <a:off x="0" y="2766352"/>
            <a:ext cx="9144000" cy="1920875"/>
          </a:xfrm>
          <a:prstGeom prst="rect">
            <a:avLst/>
          </a:prstGeom>
        </p:spPr>
      </p:pic>
      <p:pic>
        <p:nvPicPr>
          <p:cNvPr id="4" name="Picture 3" descr="screenshot_14.jpg"/>
          <p:cNvPicPr>
            <a:picLocks noChangeAspect="1"/>
          </p:cNvPicPr>
          <p:nvPr/>
        </p:nvPicPr>
        <p:blipFill>
          <a:blip r:embed="rId3"/>
          <a:stretch>
            <a:fillRect/>
          </a:stretch>
        </p:blipFill>
        <p:spPr>
          <a:xfrm>
            <a:off x="125916" y="1679263"/>
            <a:ext cx="5932400" cy="108708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19747"/>
          </a:xfrm>
        </p:spPr>
        <p:txBody>
          <a:bodyPr/>
          <a:lstStyle/>
          <a:p>
            <a:r>
              <a:rPr lang="en-US" dirty="0" smtClean="0"/>
              <a:t>Mixed Operation</a:t>
            </a:r>
            <a:endParaRPr lang="en-US" dirty="0"/>
          </a:p>
        </p:txBody>
      </p:sp>
      <p:pic>
        <p:nvPicPr>
          <p:cNvPr id="3" name="Picture 2" descr="screenshot_15.jpg"/>
          <p:cNvPicPr>
            <a:picLocks noChangeAspect="1"/>
          </p:cNvPicPr>
          <p:nvPr/>
        </p:nvPicPr>
        <p:blipFill>
          <a:blip r:embed="rId2">
            <a:clrChange>
              <a:clrFrom>
                <a:srgbClr val="FFFFFF"/>
              </a:clrFrom>
              <a:clrTo>
                <a:srgbClr val="FFFFFF">
                  <a:alpha val="0"/>
                </a:srgbClr>
              </a:clrTo>
            </a:clrChange>
          </a:blip>
          <a:stretch>
            <a:fillRect/>
          </a:stretch>
        </p:blipFill>
        <p:spPr>
          <a:xfrm>
            <a:off x="567798" y="727323"/>
            <a:ext cx="7779716" cy="613067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70299"/>
          </a:xfrm>
        </p:spPr>
        <p:txBody>
          <a:bodyPr/>
          <a:lstStyle/>
          <a:p>
            <a:r>
              <a:rPr lang="en-US" dirty="0" smtClean="0"/>
              <a:t>Changing significant figure</a:t>
            </a:r>
            <a:endParaRPr lang="en-US" dirty="0"/>
          </a:p>
        </p:txBody>
      </p:sp>
      <p:pic>
        <p:nvPicPr>
          <p:cNvPr id="3" name="Picture 2" descr="screenshot_16.jpg"/>
          <p:cNvPicPr>
            <a:picLocks noChangeAspect="1"/>
          </p:cNvPicPr>
          <p:nvPr/>
        </p:nvPicPr>
        <p:blipFill>
          <a:blip r:embed="rId2">
            <a:clrChange>
              <a:clrFrom>
                <a:srgbClr val="FFFFFF"/>
              </a:clrFrom>
              <a:clrTo>
                <a:srgbClr val="FFFFFF">
                  <a:alpha val="0"/>
                </a:srgbClr>
              </a:clrTo>
            </a:clrChange>
          </a:blip>
          <a:stretch>
            <a:fillRect/>
          </a:stretch>
        </p:blipFill>
        <p:spPr>
          <a:xfrm>
            <a:off x="0" y="777875"/>
            <a:ext cx="9144000" cy="60801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3" name="Picture 2" descr="screenshot_17.jpg"/>
          <p:cNvPicPr>
            <a:picLocks noChangeAspect="1"/>
          </p:cNvPicPr>
          <p:nvPr/>
        </p:nvPicPr>
        <p:blipFill>
          <a:blip r:embed="rId2">
            <a:clrChange>
              <a:clrFrom>
                <a:srgbClr val="FFFFFF"/>
              </a:clrFrom>
              <a:clrTo>
                <a:srgbClr val="FFFFFF">
                  <a:alpha val="0"/>
                </a:srgbClr>
              </a:clrTo>
            </a:clrChange>
          </a:blip>
          <a:stretch>
            <a:fillRect/>
          </a:stretch>
        </p:blipFill>
        <p:spPr>
          <a:xfrm>
            <a:off x="0" y="1659425"/>
            <a:ext cx="9144000" cy="4127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9554"/>
            <a:ext cx="8042276" cy="1314502"/>
          </a:xfrm>
        </p:spPr>
        <p:txBody>
          <a:bodyPr/>
          <a:lstStyle/>
          <a:p>
            <a:r>
              <a:rPr lang="en-US" dirty="0" smtClean="0"/>
              <a:t>Exercise </a:t>
            </a:r>
            <a:br>
              <a:rPr lang="en-US" dirty="0" smtClean="0"/>
            </a:br>
            <a:r>
              <a:rPr lang="en-US" dirty="0" smtClean="0"/>
              <a:t>Significant Figures</a:t>
            </a:r>
            <a:endParaRPr lang="en-US" dirty="0"/>
          </a:p>
        </p:txBody>
      </p:sp>
      <p:pic>
        <p:nvPicPr>
          <p:cNvPr id="3" name="Picture 2" descr="screenshot_18.jpg"/>
          <p:cNvPicPr>
            <a:picLocks noChangeAspect="1"/>
          </p:cNvPicPr>
          <p:nvPr/>
        </p:nvPicPr>
        <p:blipFill>
          <a:blip r:embed="rId2">
            <a:clrChange>
              <a:clrFrom>
                <a:srgbClr val="FFFFFF"/>
              </a:clrFrom>
              <a:clrTo>
                <a:srgbClr val="FFFFFF">
                  <a:alpha val="0"/>
                </a:srgbClr>
              </a:clrTo>
            </a:clrChange>
          </a:blip>
          <a:stretch>
            <a:fillRect/>
          </a:stretch>
        </p:blipFill>
        <p:spPr>
          <a:xfrm>
            <a:off x="549275" y="2053592"/>
            <a:ext cx="6934200" cy="1879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98035"/>
          </a:xfrm>
        </p:spPr>
        <p:txBody>
          <a:bodyPr/>
          <a:lstStyle/>
          <a:p>
            <a:r>
              <a:rPr lang="en-US" dirty="0" smtClean="0"/>
              <a:t>Propagation of Error</a:t>
            </a:r>
            <a:endParaRPr lang="en-US" dirty="0"/>
          </a:p>
        </p:txBody>
      </p:sp>
      <p:pic>
        <p:nvPicPr>
          <p:cNvPr id="3" name="Picture 2" descr="screenshot_19.jpg"/>
          <p:cNvPicPr>
            <a:picLocks noChangeAspect="1"/>
          </p:cNvPicPr>
          <p:nvPr/>
        </p:nvPicPr>
        <p:blipFill>
          <a:blip r:embed="rId2">
            <a:clrChange>
              <a:clrFrom>
                <a:srgbClr val="FFFFFF"/>
              </a:clrFrom>
              <a:clrTo>
                <a:srgbClr val="FFFFFF">
                  <a:alpha val="0"/>
                </a:srgbClr>
              </a:clrTo>
            </a:clrChange>
          </a:blip>
          <a:stretch>
            <a:fillRect/>
          </a:stretch>
        </p:blipFill>
        <p:spPr>
          <a:xfrm>
            <a:off x="347793" y="880290"/>
            <a:ext cx="6527234" cy="2534743"/>
          </a:xfrm>
          <a:prstGeom prst="rect">
            <a:avLst/>
          </a:prstGeom>
        </p:spPr>
      </p:pic>
      <p:pic>
        <p:nvPicPr>
          <p:cNvPr id="4" name="Picture 3" descr="screenshot_20.jpg"/>
          <p:cNvPicPr>
            <a:picLocks noChangeAspect="1"/>
          </p:cNvPicPr>
          <p:nvPr/>
        </p:nvPicPr>
        <p:blipFill>
          <a:blip r:embed="rId3">
            <a:clrChange>
              <a:clrFrom>
                <a:srgbClr val="FFFFFF"/>
              </a:clrFrom>
              <a:clrTo>
                <a:srgbClr val="FFFFFF">
                  <a:alpha val="0"/>
                </a:srgbClr>
              </a:clrTo>
            </a:clrChange>
          </a:blip>
          <a:srcRect b="18499"/>
          <a:stretch>
            <a:fillRect/>
          </a:stretch>
        </p:blipFill>
        <p:spPr>
          <a:xfrm>
            <a:off x="326083" y="3415033"/>
            <a:ext cx="7413480" cy="312659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TextBox 2"/>
          <p:cNvSpPr txBox="1"/>
          <p:nvPr/>
        </p:nvSpPr>
        <p:spPr>
          <a:xfrm>
            <a:off x="705576" y="2290523"/>
            <a:ext cx="6590829" cy="1200329"/>
          </a:xfrm>
          <a:prstGeom prst="rect">
            <a:avLst/>
          </a:prstGeom>
          <a:noFill/>
        </p:spPr>
        <p:txBody>
          <a:bodyPr wrap="none" rtlCol="0">
            <a:spAutoFit/>
          </a:bodyPr>
          <a:lstStyle/>
          <a:p>
            <a:r>
              <a:rPr lang="en-US" dirty="0" smtClean="0"/>
              <a:t>Most of the materials in this lecture is taken directly from:</a:t>
            </a:r>
          </a:p>
          <a:p>
            <a:r>
              <a:rPr lang="en-US" strike="sngStrike" dirty="0" smtClean="0">
                <a:hlinkClick r:id="rId2"/>
              </a:rPr>
              <a:t>http://chem35.files.wordpress.com/2007/11/ch03.pdf</a:t>
            </a:r>
            <a:endParaRPr lang="en-US" strike="sngStrike" dirty="0" smtClean="0"/>
          </a:p>
          <a:p>
            <a:r>
              <a:rPr lang="en-US" dirty="0" smtClean="0"/>
              <a:t>[Unfortunately the link is no </a:t>
            </a:r>
            <a:r>
              <a:rPr lang="en-US" smtClean="0"/>
              <a:t>longer working.]</a:t>
            </a:r>
            <a:endParaRPr lang="en-US" dirty="0" smtClean="0"/>
          </a:p>
          <a:p>
            <a:r>
              <a:rPr lang="en-US" dirty="0" smtClean="0"/>
              <a:t>Download and read the chapter directly for more details.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16505"/>
          </a:xfrm>
        </p:spPr>
        <p:txBody>
          <a:bodyPr/>
          <a:lstStyle/>
          <a:p>
            <a:r>
              <a:rPr lang="en-US" sz="3600" dirty="0" smtClean="0"/>
              <a:t>Random Error &amp; Systematic Error</a:t>
            </a:r>
            <a:endParaRPr lang="en-US" sz="3600" dirty="0"/>
          </a:p>
        </p:txBody>
      </p:sp>
      <p:sp>
        <p:nvSpPr>
          <p:cNvPr id="3" name="Content Placeholder 2"/>
          <p:cNvSpPr>
            <a:spLocks noGrp="1"/>
          </p:cNvSpPr>
          <p:nvPr>
            <p:ph idx="1"/>
          </p:nvPr>
        </p:nvSpPr>
        <p:spPr>
          <a:xfrm>
            <a:off x="549275" y="887989"/>
            <a:ext cx="8042276" cy="5723705"/>
          </a:xfrm>
        </p:spPr>
        <p:txBody>
          <a:bodyPr>
            <a:normAutofit lnSpcReduction="10000"/>
          </a:bodyPr>
          <a:lstStyle/>
          <a:p>
            <a:pPr marL="0" indent="0">
              <a:buNone/>
            </a:pPr>
            <a:r>
              <a:rPr lang="en-US" dirty="0" smtClean="0"/>
              <a:t>Random </a:t>
            </a:r>
            <a:r>
              <a:rPr lang="en-US" dirty="0"/>
              <a:t>E</a:t>
            </a:r>
            <a:r>
              <a:rPr lang="en-US" dirty="0" smtClean="0"/>
              <a:t>rror: </a:t>
            </a:r>
          </a:p>
          <a:p>
            <a:r>
              <a:rPr lang="en-US" dirty="0" smtClean="0"/>
              <a:t>Error due to uncontrollable fluctuations</a:t>
            </a:r>
          </a:p>
          <a:p>
            <a:r>
              <a:rPr lang="en-US" dirty="0" smtClean="0"/>
              <a:t>Examples: human reaction time, fluctuations in surrounding temperature, pressure influencing measuring apparatus</a:t>
            </a:r>
          </a:p>
          <a:p>
            <a:pPr marL="0" indent="0">
              <a:buNone/>
            </a:pPr>
            <a:r>
              <a:rPr lang="en-US" dirty="0" smtClean="0"/>
              <a:t>Systematic Error:</a:t>
            </a:r>
          </a:p>
          <a:p>
            <a:r>
              <a:rPr lang="en-US" dirty="0" smtClean="0"/>
              <a:t>Unknown defects or inadequate calibration of instruments.</a:t>
            </a:r>
          </a:p>
          <a:p>
            <a:r>
              <a:rPr lang="en-US" dirty="0" smtClean="0"/>
              <a:t>Can in principle be eliminated completely</a:t>
            </a:r>
          </a:p>
          <a:p>
            <a:r>
              <a:rPr lang="en-US" dirty="0" smtClean="0"/>
              <a:t>Examples: A ruler that has one end cut off so all measurements of length is off by the same amount. </a:t>
            </a:r>
          </a:p>
          <a:p>
            <a:endParaRPr lang="en-US" dirty="0"/>
          </a:p>
        </p:txBody>
      </p:sp>
    </p:spTree>
    <p:extLst>
      <p:ext uri="{BB962C8B-B14F-4D97-AF65-F5344CB8AC3E}">
        <p14:creationId xmlns:p14="http://schemas.microsoft.com/office/powerpoint/2010/main" val="1870596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52116"/>
          </a:xfrm>
        </p:spPr>
        <p:txBody>
          <a:bodyPr/>
          <a:lstStyle/>
          <a:p>
            <a:r>
              <a:rPr lang="en-US" dirty="0" smtClean="0"/>
              <a:t>Instrument Uncertainty</a:t>
            </a:r>
            <a:endParaRPr lang="en-US" dirty="0"/>
          </a:p>
        </p:txBody>
      </p:sp>
      <p:sp>
        <p:nvSpPr>
          <p:cNvPr id="3" name="Content Placeholder 2"/>
          <p:cNvSpPr>
            <a:spLocks noGrp="1"/>
          </p:cNvSpPr>
          <p:nvPr>
            <p:ph idx="1"/>
          </p:nvPr>
        </p:nvSpPr>
        <p:spPr>
          <a:xfrm>
            <a:off x="142435" y="759691"/>
            <a:ext cx="8842810" cy="5792651"/>
          </a:xfrm>
        </p:spPr>
        <p:txBody>
          <a:bodyPr>
            <a:normAutofit/>
          </a:bodyPr>
          <a:lstStyle/>
          <a:p>
            <a:r>
              <a:rPr lang="en-US" dirty="0" smtClean="0"/>
              <a:t>Every instrument has its limit, or resolution, beyond which one cannot reliably measure a quantity.</a:t>
            </a:r>
          </a:p>
          <a:p>
            <a:r>
              <a:rPr lang="en-US" dirty="0" smtClean="0"/>
              <a:t>We will talk about how to find the instrument uncertainty for digital and graduated instrument.</a:t>
            </a:r>
          </a:p>
          <a:p>
            <a:r>
              <a:rPr lang="en-US" dirty="0" smtClean="0"/>
              <a:t>In most cases, however, the instrument is merely the lower bound on the uncertainty. Most measurements are dominated by random error (find by statistical analysis on multiple measurement, see below) so instrument uncertainty is not often used in the error calculation.</a:t>
            </a:r>
          </a:p>
          <a:p>
            <a:r>
              <a:rPr lang="en-US" dirty="0" smtClean="0"/>
              <a:t>Rule of thumb: Only use instrument uncertainty if only one measurement is possible, or if the random error turns out to be smaller than the instrument uncertainty (highly unlikely).</a:t>
            </a:r>
            <a:endParaRPr lang="en-US" dirty="0"/>
          </a:p>
        </p:txBody>
      </p:sp>
    </p:spTree>
    <p:extLst>
      <p:ext uri="{BB962C8B-B14F-4D97-AF65-F5344CB8AC3E}">
        <p14:creationId xmlns:p14="http://schemas.microsoft.com/office/powerpoint/2010/main" val="123286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53813" y="3133437"/>
            <a:ext cx="2857500" cy="2857500"/>
          </a:xfrm>
          <a:prstGeom prst="rect">
            <a:avLst/>
          </a:prstGeom>
        </p:spPr>
      </p:pic>
      <p:sp>
        <p:nvSpPr>
          <p:cNvPr id="2" name="Title 1"/>
          <p:cNvSpPr>
            <a:spLocks noGrp="1"/>
          </p:cNvSpPr>
          <p:nvPr>
            <p:ph type="title"/>
          </p:nvPr>
        </p:nvSpPr>
        <p:spPr>
          <a:xfrm>
            <a:off x="549275" y="107576"/>
            <a:ext cx="8042276" cy="640246"/>
          </a:xfrm>
        </p:spPr>
        <p:txBody>
          <a:bodyPr/>
          <a:lstStyle/>
          <a:p>
            <a:r>
              <a:rPr lang="en-US" sz="2800" dirty="0" smtClean="0"/>
              <a:t>Instrument Uncertainty (Digital Instrument)</a:t>
            </a:r>
            <a:endParaRPr lang="en-US" sz="2800" dirty="0"/>
          </a:p>
        </p:txBody>
      </p:sp>
      <p:sp>
        <p:nvSpPr>
          <p:cNvPr id="3" name="Content Placeholder 2"/>
          <p:cNvSpPr>
            <a:spLocks noGrp="1"/>
          </p:cNvSpPr>
          <p:nvPr>
            <p:ph idx="1"/>
          </p:nvPr>
        </p:nvSpPr>
        <p:spPr>
          <a:xfrm>
            <a:off x="549275" y="1066043"/>
            <a:ext cx="8042276" cy="4343400"/>
          </a:xfrm>
        </p:spPr>
        <p:txBody>
          <a:bodyPr/>
          <a:lstStyle/>
          <a:p>
            <a:r>
              <a:rPr lang="en-US" dirty="0"/>
              <a:t>For a digital instrument, the last digit is the uncertainty. For example 2.34g means (2.34±0.01)g.</a:t>
            </a:r>
          </a:p>
          <a:p>
            <a:endParaRPr lang="en-US" dirty="0"/>
          </a:p>
        </p:txBody>
      </p:sp>
    </p:spTree>
    <p:extLst>
      <p:ext uri="{BB962C8B-B14F-4D97-AF65-F5344CB8AC3E}">
        <p14:creationId xmlns:p14="http://schemas.microsoft.com/office/powerpoint/2010/main" val="131617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56" y="88310"/>
            <a:ext cx="8961506" cy="549678"/>
          </a:xfrm>
        </p:spPr>
        <p:txBody>
          <a:bodyPr/>
          <a:lstStyle/>
          <a:p>
            <a:r>
              <a:rPr lang="en-US" sz="2800" dirty="0" smtClean="0"/>
              <a:t>Instrument Uncertainty (</a:t>
            </a:r>
            <a:r>
              <a:rPr lang="en-US" sz="2800" dirty="0"/>
              <a:t>Graduated Instrument </a:t>
            </a:r>
            <a:r>
              <a:rPr lang="en-US" sz="2800" dirty="0" smtClean="0"/>
              <a:t>)</a:t>
            </a:r>
            <a:endParaRPr lang="en-US" sz="2800" dirty="0"/>
          </a:p>
        </p:txBody>
      </p:sp>
      <p:sp>
        <p:nvSpPr>
          <p:cNvPr id="3" name="Content Placeholder 2"/>
          <p:cNvSpPr>
            <a:spLocks noGrp="1"/>
          </p:cNvSpPr>
          <p:nvPr>
            <p:ph idx="1"/>
          </p:nvPr>
        </p:nvSpPr>
        <p:spPr>
          <a:xfrm>
            <a:off x="549275" y="763032"/>
            <a:ext cx="8042276" cy="2290734"/>
          </a:xfrm>
        </p:spPr>
        <p:txBody>
          <a:bodyPr>
            <a:normAutofit/>
          </a:bodyPr>
          <a:lstStyle/>
          <a:p>
            <a:pPr marL="0" indent="0">
              <a:buNone/>
            </a:pPr>
            <a:r>
              <a:rPr lang="en-US" dirty="0" smtClean="0"/>
              <a:t>Optimistic:</a:t>
            </a:r>
          </a:p>
          <a:p>
            <a:r>
              <a:rPr lang="en-US" dirty="0" smtClean="0"/>
              <a:t>Try </a:t>
            </a:r>
            <a:r>
              <a:rPr lang="en-US" dirty="0" smtClean="0"/>
              <a:t>to guess to one digit beyond the smallest scale</a:t>
            </a:r>
          </a:p>
          <a:p>
            <a:r>
              <a:rPr lang="en-US" dirty="0" smtClean="0"/>
              <a:t>A typical ruler is graduated to 1mm, read length to 0.1mm (thus the error is ±0.1mm)</a:t>
            </a:r>
          </a:p>
          <a:p>
            <a:endParaRPr lang="en-US" dirty="0"/>
          </a:p>
        </p:txBody>
      </p:sp>
      <p:pic>
        <p:nvPicPr>
          <p:cNvPr id="6" name="Picture 5" descr="ruler-cm.jpg"/>
          <p:cNvPicPr>
            <a:picLocks noChangeAspect="1"/>
          </p:cNvPicPr>
          <p:nvPr/>
        </p:nvPicPr>
        <p:blipFill>
          <a:blip r:embed="rId2">
            <a:clrChange>
              <a:clrFrom>
                <a:srgbClr val="FFFFFF"/>
              </a:clrFrom>
              <a:clrTo>
                <a:srgbClr val="FFFFFF">
                  <a:alpha val="0"/>
                </a:srgbClr>
              </a:clrTo>
            </a:clrChange>
          </a:blip>
          <a:stretch>
            <a:fillRect/>
          </a:stretch>
        </p:blipFill>
        <p:spPr>
          <a:xfrm>
            <a:off x="6385814" y="4952056"/>
            <a:ext cx="2029692" cy="1604582"/>
          </a:xfrm>
          <a:prstGeom prst="rect">
            <a:avLst/>
          </a:prstGeom>
        </p:spPr>
      </p:pic>
      <p:sp>
        <p:nvSpPr>
          <p:cNvPr id="8" name="Content Placeholder 2"/>
          <p:cNvSpPr txBox="1">
            <a:spLocks/>
          </p:cNvSpPr>
          <p:nvPr/>
        </p:nvSpPr>
        <p:spPr>
          <a:xfrm>
            <a:off x="549275" y="3053765"/>
            <a:ext cx="8042276" cy="2370909"/>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Conservative</a:t>
            </a:r>
          </a:p>
          <a:p>
            <a:r>
              <a:rPr lang="en-US" dirty="0" smtClean="0"/>
              <a:t>Set uncertainty to half of the smallest scale</a:t>
            </a:r>
          </a:p>
          <a:p>
            <a:r>
              <a:rPr lang="en-US" dirty="0" smtClean="0"/>
              <a:t>A typical ruler is graduated to 1mm, read length to 0.5mm (thus the error is ±0.5mm)</a:t>
            </a:r>
            <a:endParaRPr lang="en-US" dirty="0" smtClean="0"/>
          </a:p>
        </p:txBody>
      </p:sp>
    </p:spTree>
    <p:extLst>
      <p:ext uri="{BB962C8B-B14F-4D97-AF65-F5344CB8AC3E}">
        <p14:creationId xmlns:p14="http://schemas.microsoft.com/office/powerpoint/2010/main" val="36026896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699" t="9177" r="9994" b="8497"/>
          <a:stretch/>
        </p:blipFill>
        <p:spPr>
          <a:xfrm>
            <a:off x="7667731" y="23743"/>
            <a:ext cx="1448085" cy="1507514"/>
          </a:xfrm>
          <a:prstGeom prst="rect">
            <a:avLst/>
          </a:prstGeom>
        </p:spPr>
      </p:pic>
      <p:sp>
        <p:nvSpPr>
          <p:cNvPr id="2" name="Title 1"/>
          <p:cNvSpPr>
            <a:spLocks noGrp="1"/>
          </p:cNvSpPr>
          <p:nvPr>
            <p:ph type="title"/>
          </p:nvPr>
        </p:nvSpPr>
        <p:spPr>
          <a:xfrm>
            <a:off x="203059" y="44475"/>
            <a:ext cx="7583362" cy="549678"/>
          </a:xfrm>
        </p:spPr>
        <p:txBody>
          <a:bodyPr/>
          <a:lstStyle/>
          <a:p>
            <a:r>
              <a:rPr lang="en-US" sz="3000" dirty="0"/>
              <a:t>Instrument </a:t>
            </a:r>
            <a:r>
              <a:rPr lang="en-US" sz="3000" dirty="0" smtClean="0"/>
              <a:t>Uncertainty (Judgment call)</a:t>
            </a:r>
            <a:endParaRPr lang="en-US" sz="3000" dirty="0"/>
          </a:p>
        </p:txBody>
      </p:sp>
      <p:sp>
        <p:nvSpPr>
          <p:cNvPr id="3" name="Content Placeholder 2"/>
          <p:cNvSpPr>
            <a:spLocks noGrp="1"/>
          </p:cNvSpPr>
          <p:nvPr>
            <p:ph idx="1"/>
          </p:nvPr>
        </p:nvSpPr>
        <p:spPr>
          <a:xfrm>
            <a:off x="549275" y="594153"/>
            <a:ext cx="8042276" cy="6136242"/>
          </a:xfrm>
        </p:spPr>
        <p:txBody>
          <a:bodyPr>
            <a:normAutofit/>
          </a:bodyPr>
          <a:lstStyle/>
          <a:p>
            <a:r>
              <a:rPr lang="en-US" dirty="0" smtClean="0"/>
              <a:t>Sometimes you may want to increase the uncertainty beyond even the conservative instrument uncertainty if the measurement was not carried out in ideal situations.</a:t>
            </a:r>
            <a:endParaRPr lang="en-US" dirty="0" smtClean="0"/>
          </a:p>
          <a:p>
            <a:r>
              <a:rPr lang="en-US" dirty="0" smtClean="0"/>
              <a:t>For example, in measuring the diameter of a tennis ball with a ruler, it is difficult to say if your ruler is really lined up with the diameter, so it does not make sense to use 0.5mm as the uncertainty. </a:t>
            </a:r>
          </a:p>
          <a:p>
            <a:r>
              <a:rPr lang="en-US" dirty="0" smtClean="0"/>
              <a:t>If you can make only one measurement, the uncertainty to use is a judgment call. </a:t>
            </a:r>
          </a:p>
          <a:p>
            <a:r>
              <a:rPr lang="en-US" dirty="0" smtClean="0"/>
              <a:t>In general, however, one should use multiple measurements and use the statistical analysis below (using standard deviation) to find the uncertainty.</a:t>
            </a:r>
            <a:endParaRPr lang="en-US" dirty="0" smtClean="0"/>
          </a:p>
        </p:txBody>
      </p:sp>
    </p:spTree>
    <p:extLst>
      <p:ext uri="{BB962C8B-B14F-4D97-AF65-F5344CB8AC3E}">
        <p14:creationId xmlns:p14="http://schemas.microsoft.com/office/powerpoint/2010/main" val="29212522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63169"/>
          </a:xfrm>
        </p:spPr>
        <p:txBody>
          <a:bodyPr/>
          <a:lstStyle/>
          <a:p>
            <a:r>
              <a:rPr lang="en-US" dirty="0" smtClean="0"/>
              <a:t>Examples</a:t>
            </a:r>
            <a:endParaRPr lang="en-US" dirty="0"/>
          </a:p>
        </p:txBody>
      </p:sp>
      <p:sp>
        <p:nvSpPr>
          <p:cNvPr id="3" name="Content Placeholder 2"/>
          <p:cNvSpPr>
            <a:spLocks noGrp="1"/>
          </p:cNvSpPr>
          <p:nvPr>
            <p:ph idx="1"/>
          </p:nvPr>
        </p:nvSpPr>
        <p:spPr>
          <a:xfrm>
            <a:off x="549275" y="857593"/>
            <a:ext cx="8042276" cy="2029989"/>
          </a:xfrm>
        </p:spPr>
        <p:txBody>
          <a:bodyPr>
            <a:normAutofit lnSpcReduction="10000"/>
          </a:bodyPr>
          <a:lstStyle/>
          <a:p>
            <a:r>
              <a:rPr lang="en-US" dirty="0" smtClean="0"/>
              <a:t>Absorbance: </a:t>
            </a:r>
            <a:r>
              <a:rPr lang="en-US" dirty="0" smtClean="0"/>
              <a:t>0.236±</a:t>
            </a:r>
            <a:r>
              <a:rPr lang="en-US" dirty="0" smtClean="0"/>
              <a:t>0.001 </a:t>
            </a:r>
            <a:r>
              <a:rPr lang="en-US" dirty="0" smtClean="0"/>
              <a:t>(optimistic choice)</a:t>
            </a:r>
          </a:p>
          <a:p>
            <a:r>
              <a:rPr lang="en-US" dirty="0"/>
              <a:t>Absorbance: </a:t>
            </a:r>
            <a:r>
              <a:rPr lang="en-US" dirty="0" smtClean="0"/>
              <a:t>0.240±0.005 (conservative choice)</a:t>
            </a:r>
            <a:endParaRPr lang="en-US" dirty="0" smtClean="0"/>
          </a:p>
          <a:p>
            <a:r>
              <a:rPr lang="en-US" dirty="0" smtClean="0"/>
              <a:t>Transmittance: </a:t>
            </a:r>
            <a:r>
              <a:rPr lang="en-US" dirty="0" smtClean="0"/>
              <a:t>58.0±</a:t>
            </a:r>
            <a:r>
              <a:rPr lang="en-US" dirty="0"/>
              <a:t>0.5 (</a:t>
            </a:r>
            <a:r>
              <a:rPr lang="en-US" dirty="0" smtClean="0"/>
              <a:t>conservative</a:t>
            </a:r>
            <a:r>
              <a:rPr lang="en-US" dirty="0" smtClean="0"/>
              <a:t>: </a:t>
            </a:r>
            <a:r>
              <a:rPr lang="en-US" dirty="0" smtClean="0"/>
              <a:t>scale for transmittance too small to see clearly)</a:t>
            </a:r>
            <a:endParaRPr lang="en-US" dirty="0"/>
          </a:p>
        </p:txBody>
      </p:sp>
      <p:pic>
        <p:nvPicPr>
          <p:cNvPr id="4" name="Picture 3" descr="screenshot_01.jpg"/>
          <p:cNvPicPr>
            <a:picLocks noChangeAspect="1"/>
          </p:cNvPicPr>
          <p:nvPr/>
        </p:nvPicPr>
        <p:blipFill>
          <a:blip r:embed="rId2">
            <a:clrChange>
              <a:clrFrom>
                <a:srgbClr val="FFFFFF"/>
              </a:clrFrom>
              <a:clrTo>
                <a:srgbClr val="FFFFFF">
                  <a:alpha val="0"/>
                </a:srgbClr>
              </a:clrTo>
            </a:clrChange>
          </a:blip>
          <a:stretch>
            <a:fillRect/>
          </a:stretch>
        </p:blipFill>
        <p:spPr>
          <a:xfrm>
            <a:off x="0" y="3245272"/>
            <a:ext cx="9144000" cy="34607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63500"/>
            <a:ext cx="8229600" cy="850900"/>
          </a:xfrm>
        </p:spPr>
        <p:txBody>
          <a:bodyPr/>
          <a:lstStyle/>
          <a:p>
            <a:pPr eaLnBrk="1" fontAlgn="auto" hangingPunct="1">
              <a:spcAft>
                <a:spcPts val="0"/>
              </a:spcAft>
              <a:defRPr/>
            </a:pPr>
            <a:r>
              <a:rPr lang="en-US"/>
              <a:t>Mean (average)</a:t>
            </a:r>
          </a:p>
        </p:txBody>
      </p:sp>
      <p:sp>
        <p:nvSpPr>
          <p:cNvPr id="61445" name="Rectangle 3"/>
          <p:cNvSpPr>
            <a:spLocks noChangeArrowheads="1"/>
          </p:cNvSpPr>
          <p:nvPr/>
        </p:nvSpPr>
        <p:spPr bwMode="auto">
          <a:xfrm>
            <a:off x="381000" y="914400"/>
            <a:ext cx="3533775" cy="461963"/>
          </a:xfrm>
          <a:prstGeom prst="rect">
            <a:avLst/>
          </a:prstGeom>
          <a:noFill/>
          <a:ln w="9525">
            <a:noFill/>
            <a:miter lim="800000"/>
            <a:headEnd/>
            <a:tailEnd/>
          </a:ln>
        </p:spPr>
        <p:txBody>
          <a:bodyPr wrap="none">
            <a:prstTxWarp prst="textNoShape">
              <a:avLst/>
            </a:prstTxWarp>
            <a:spAutoFit/>
          </a:bodyPr>
          <a:lstStyle/>
          <a:p>
            <a:r>
              <a:rPr lang="en-US" sz="2400">
                <a:latin typeface="Constantia" charset="0"/>
              </a:rPr>
              <a:t>Repeated measurements:</a:t>
            </a:r>
          </a:p>
        </p:txBody>
      </p:sp>
      <p:graphicFrame>
        <p:nvGraphicFramePr>
          <p:cNvPr id="61442" name="Object 2"/>
          <p:cNvGraphicFramePr>
            <a:graphicFrameLocks noChangeAspect="1"/>
          </p:cNvGraphicFramePr>
          <p:nvPr/>
        </p:nvGraphicFramePr>
        <p:xfrm>
          <a:off x="457200" y="1371600"/>
          <a:ext cx="7889875" cy="1254125"/>
        </p:xfrm>
        <a:graphic>
          <a:graphicData uri="http://schemas.openxmlformats.org/presentationml/2006/ole">
            <mc:AlternateContent xmlns:mc="http://schemas.openxmlformats.org/markup-compatibility/2006">
              <mc:Choice xmlns:v="urn:schemas-microsoft-com:vml" Requires="v">
                <p:oleObj spid="_x0000_s1089" name="Equation" r:id="rId4" imgW="3835400" imgH="609600" progId="">
                  <p:embed/>
                </p:oleObj>
              </mc:Choice>
              <mc:Fallback>
                <p:oleObj name="Equation" r:id="rId4" imgW="3835400" imgH="609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71600"/>
                        <a:ext cx="7889875" cy="125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7765" name="Rectangle 5"/>
          <p:cNvSpPr>
            <a:spLocks noChangeArrowheads="1"/>
          </p:cNvSpPr>
          <p:nvPr/>
        </p:nvSpPr>
        <p:spPr bwMode="auto">
          <a:xfrm>
            <a:off x="390525" y="2667000"/>
            <a:ext cx="2633663" cy="461963"/>
          </a:xfrm>
          <a:prstGeom prst="rect">
            <a:avLst/>
          </a:prstGeom>
          <a:noFill/>
          <a:ln w="9525">
            <a:noFill/>
            <a:miter lim="800000"/>
            <a:headEnd/>
            <a:tailEnd/>
          </a:ln>
        </p:spPr>
        <p:txBody>
          <a:bodyPr wrap="none">
            <a:prstTxWarp prst="textNoShape">
              <a:avLst/>
            </a:prstTxWarp>
            <a:spAutoFit/>
          </a:bodyPr>
          <a:lstStyle/>
          <a:p>
            <a:r>
              <a:rPr lang="en-US" sz="2400">
                <a:latin typeface="Constantia" charset="0"/>
              </a:rPr>
              <a:t>Common mistake:</a:t>
            </a:r>
          </a:p>
        </p:txBody>
      </p:sp>
      <p:graphicFrame>
        <p:nvGraphicFramePr>
          <p:cNvPr id="117766" name="Object 3"/>
          <p:cNvGraphicFramePr>
            <a:graphicFrameLocks noChangeAspect="1"/>
          </p:cNvGraphicFramePr>
          <p:nvPr/>
        </p:nvGraphicFramePr>
        <p:xfrm>
          <a:off x="485775" y="3165475"/>
          <a:ext cx="7210425" cy="1254125"/>
        </p:xfrm>
        <a:graphic>
          <a:graphicData uri="http://schemas.openxmlformats.org/presentationml/2006/ole">
            <mc:AlternateContent xmlns:mc="http://schemas.openxmlformats.org/markup-compatibility/2006">
              <mc:Choice xmlns:v="urn:schemas-microsoft-com:vml" Requires="v">
                <p:oleObj spid="_x0000_s1090" name="Equation" r:id="rId6" imgW="3505200" imgH="609600" progId="Equation.3">
                  <p:embed/>
                </p:oleObj>
              </mc:Choice>
              <mc:Fallback>
                <p:oleObj name="Equation" r:id="rId6" imgW="3505200" imgH="609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 y="3165475"/>
                        <a:ext cx="7210425" cy="125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oup 7"/>
          <p:cNvGrpSpPr>
            <a:grpSpLocks/>
          </p:cNvGrpSpPr>
          <p:nvPr/>
        </p:nvGrpSpPr>
        <p:grpSpPr bwMode="auto">
          <a:xfrm>
            <a:off x="5257800" y="3200400"/>
            <a:ext cx="2667000" cy="1143000"/>
            <a:chOff x="3360" y="2457"/>
            <a:chExt cx="1680" cy="720"/>
          </a:xfrm>
        </p:grpSpPr>
        <p:sp>
          <p:nvSpPr>
            <p:cNvPr id="61449" name="Oval 8"/>
            <p:cNvSpPr>
              <a:spLocks noChangeArrowheads="1"/>
            </p:cNvSpPr>
            <p:nvPr/>
          </p:nvSpPr>
          <p:spPr bwMode="auto">
            <a:xfrm>
              <a:off x="3360" y="2745"/>
              <a:ext cx="1680" cy="432"/>
            </a:xfrm>
            <a:prstGeom prst="ellipse">
              <a:avLst/>
            </a:prstGeom>
            <a:noFill/>
            <a:ln w="38100">
              <a:solidFill>
                <a:schemeClr val="accent2"/>
              </a:solidFill>
              <a:round/>
              <a:headEnd/>
              <a:tailEnd/>
            </a:ln>
          </p:spPr>
          <p:txBody>
            <a:bodyPr wrap="none" anchor="ctr">
              <a:prstTxWarp prst="textNoShape">
                <a:avLst/>
              </a:prstTxWarp>
            </a:bodyPr>
            <a:lstStyle/>
            <a:p>
              <a:endParaRPr lang="en-US">
                <a:latin typeface="Constantia" charset="0"/>
              </a:endParaRPr>
            </a:p>
          </p:txBody>
        </p:sp>
        <p:sp>
          <p:nvSpPr>
            <p:cNvPr id="61450" name="Rectangle 9"/>
            <p:cNvSpPr>
              <a:spLocks noChangeArrowheads="1"/>
            </p:cNvSpPr>
            <p:nvPr/>
          </p:nvSpPr>
          <p:spPr bwMode="auto">
            <a:xfrm>
              <a:off x="3464" y="2457"/>
              <a:ext cx="1528" cy="298"/>
            </a:xfrm>
            <a:prstGeom prst="rect">
              <a:avLst/>
            </a:prstGeom>
            <a:noFill/>
            <a:ln w="9525">
              <a:noFill/>
              <a:miter lim="800000"/>
              <a:headEnd/>
              <a:tailEnd/>
            </a:ln>
          </p:spPr>
          <p:txBody>
            <a:bodyPr wrap="none">
              <a:prstTxWarp prst="textNoShape">
                <a:avLst/>
              </a:prstTxWarp>
              <a:spAutoFit/>
            </a:bodyPr>
            <a:lstStyle/>
            <a:p>
              <a:r>
                <a:rPr lang="en-US" sz="2500">
                  <a:solidFill>
                    <a:schemeClr val="accent2"/>
                  </a:solidFill>
                  <a:latin typeface="Constantia" charset="0"/>
                </a:rPr>
                <a:t>Too many digits</a:t>
              </a:r>
            </a:p>
          </p:txBody>
        </p:sp>
      </p:grpSp>
      <p:sp>
        <p:nvSpPr>
          <p:cNvPr id="117770" name="Rectangle 10"/>
          <p:cNvSpPr>
            <a:spLocks noChangeArrowheads="1"/>
          </p:cNvSpPr>
          <p:nvPr/>
        </p:nvSpPr>
        <p:spPr bwMode="auto">
          <a:xfrm>
            <a:off x="431800" y="4419600"/>
            <a:ext cx="8331200" cy="1569660"/>
          </a:xfrm>
          <a:prstGeom prst="rect">
            <a:avLst/>
          </a:prstGeom>
          <a:noFill/>
          <a:ln w="9525">
            <a:noFill/>
            <a:miter lim="800000"/>
            <a:headEnd/>
            <a:tailEnd/>
          </a:ln>
        </p:spPr>
        <p:txBody>
          <a:bodyPr>
            <a:prstTxWarp prst="textNoShape">
              <a:avLst/>
            </a:prstTxWarp>
            <a:spAutoFit/>
          </a:bodyPr>
          <a:lstStyle/>
          <a:p>
            <a:r>
              <a:rPr lang="en-US" sz="2400" dirty="0">
                <a:latin typeface="Constantia" charset="0"/>
              </a:rPr>
              <a:t>Usually, the mean has only slightly better precision, so keep to at most one higher significant figure. The mean above should be either 3.3 or 3</a:t>
            </a:r>
            <a:r>
              <a:rPr lang="en-US" sz="2400" dirty="0" smtClean="0">
                <a:latin typeface="Constantia" charset="0"/>
              </a:rPr>
              <a:t>. </a:t>
            </a:r>
            <a:endParaRPr lang="en-US" sz="2400" dirty="0">
              <a:latin typeface="Constantia" charset="0"/>
            </a:endParaRPr>
          </a:p>
          <a:p>
            <a:r>
              <a:rPr lang="en-US" sz="2400" dirty="0" smtClean="0">
                <a:latin typeface="Constantia" charset="0"/>
              </a:rPr>
              <a:t>We will learn how to find the uncertainty below.</a:t>
            </a:r>
            <a:endParaRPr lang="en-US" sz="2400" dirty="0">
              <a:latin typeface="Constantia" charset="0"/>
            </a:endParaRPr>
          </a:p>
        </p:txBody>
      </p:sp>
    </p:spTree>
    <p:extLst>
      <p:ext uri="{BB962C8B-B14F-4D97-AF65-F5344CB8AC3E}">
        <p14:creationId xmlns:p14="http://schemas.microsoft.com/office/powerpoint/2010/main" val="92004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7765"/>
                                        </p:tgtEl>
                                        <p:attrNameLst>
                                          <p:attrName>style.visibility</p:attrName>
                                        </p:attrNameLst>
                                      </p:cBhvr>
                                      <p:to>
                                        <p:strVal val="visible"/>
                                      </p:to>
                                    </p:set>
                                    <p:anim calcmode="lin" valueType="num">
                                      <p:cBhvr>
                                        <p:cTn id="7" dur="500" fill="hold"/>
                                        <p:tgtEl>
                                          <p:spTgt spid="117765"/>
                                        </p:tgtEl>
                                        <p:attrNameLst>
                                          <p:attrName>ppt_w</p:attrName>
                                        </p:attrNameLst>
                                      </p:cBhvr>
                                      <p:tavLst>
                                        <p:tav tm="0">
                                          <p:val>
                                            <p:fltVal val="0"/>
                                          </p:val>
                                        </p:tav>
                                        <p:tav tm="100000">
                                          <p:val>
                                            <p:strVal val="#ppt_w"/>
                                          </p:val>
                                        </p:tav>
                                      </p:tavLst>
                                    </p:anim>
                                    <p:anim calcmode="lin" valueType="num">
                                      <p:cBhvr>
                                        <p:cTn id="8" dur="500" fill="hold"/>
                                        <p:tgtEl>
                                          <p:spTgt spid="11776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17766"/>
                                        </p:tgtEl>
                                        <p:attrNameLst>
                                          <p:attrName>style.visibility</p:attrName>
                                        </p:attrNameLst>
                                      </p:cBhvr>
                                      <p:to>
                                        <p:strVal val="visible"/>
                                      </p:to>
                                    </p:set>
                                    <p:anim calcmode="lin" valueType="num">
                                      <p:cBhvr>
                                        <p:cTn id="13" dur="500" fill="hold"/>
                                        <p:tgtEl>
                                          <p:spTgt spid="117766"/>
                                        </p:tgtEl>
                                        <p:attrNameLst>
                                          <p:attrName>ppt_w</p:attrName>
                                        </p:attrNameLst>
                                      </p:cBhvr>
                                      <p:tavLst>
                                        <p:tav tm="0">
                                          <p:val>
                                            <p:fltVal val="0"/>
                                          </p:val>
                                        </p:tav>
                                        <p:tav tm="100000">
                                          <p:val>
                                            <p:strVal val="#ppt_w"/>
                                          </p:val>
                                        </p:tav>
                                      </p:tavLst>
                                    </p:anim>
                                    <p:anim calcmode="lin" valueType="num">
                                      <p:cBhvr>
                                        <p:cTn id="14" dur="500" fill="hold"/>
                                        <p:tgtEl>
                                          <p:spTgt spid="11776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17770"/>
                                        </p:tgtEl>
                                        <p:attrNameLst>
                                          <p:attrName>style.visibility</p:attrName>
                                        </p:attrNameLst>
                                      </p:cBhvr>
                                      <p:to>
                                        <p:strVal val="visible"/>
                                      </p:to>
                                    </p:set>
                                    <p:anim calcmode="lin" valueType="num">
                                      <p:cBhvr>
                                        <p:cTn id="25" dur="500" fill="hold"/>
                                        <p:tgtEl>
                                          <p:spTgt spid="117770"/>
                                        </p:tgtEl>
                                        <p:attrNameLst>
                                          <p:attrName>ppt_w</p:attrName>
                                        </p:attrNameLst>
                                      </p:cBhvr>
                                      <p:tavLst>
                                        <p:tav tm="0">
                                          <p:val>
                                            <p:fltVal val="0"/>
                                          </p:val>
                                        </p:tav>
                                        <p:tav tm="100000">
                                          <p:val>
                                            <p:strVal val="#ppt_w"/>
                                          </p:val>
                                        </p:tav>
                                      </p:tavLst>
                                    </p:anim>
                                    <p:anim calcmode="lin" valueType="num">
                                      <p:cBhvr>
                                        <p:cTn id="26" dur="500" fill="hold"/>
                                        <p:tgtEl>
                                          <p:spTgt spid="1177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p:bldP spid="11777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402</TotalTime>
  <Words>741</Words>
  <Application>Microsoft Macintosh PowerPoint</Application>
  <PresentationFormat>On-screen Show (4:3)</PresentationFormat>
  <Paragraphs>94</Paragraphs>
  <Slides>27</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Breeze</vt:lpstr>
      <vt:lpstr>Equation</vt:lpstr>
      <vt:lpstr>Microsoft Equation</vt:lpstr>
      <vt:lpstr>Error Analysis</vt:lpstr>
      <vt:lpstr>Precision vs Accuracy</vt:lpstr>
      <vt:lpstr>Random Error &amp; Systematic Error</vt:lpstr>
      <vt:lpstr>Instrument Uncertainty</vt:lpstr>
      <vt:lpstr>Instrument Uncertainty (Digital Instrument)</vt:lpstr>
      <vt:lpstr>Instrument Uncertainty (Graduated Instrument )</vt:lpstr>
      <vt:lpstr>Instrument Uncertainty (Judgment call)</vt:lpstr>
      <vt:lpstr>Examples</vt:lpstr>
      <vt:lpstr>Mean (average)</vt:lpstr>
      <vt:lpstr>(Sample) Standard Deviation σ</vt:lpstr>
      <vt:lpstr>Relation to Random Uncertainty</vt:lpstr>
      <vt:lpstr>Example</vt:lpstr>
      <vt:lpstr>Standard deviation</vt:lpstr>
      <vt:lpstr>Using Excel</vt:lpstr>
      <vt:lpstr>Arithmetic Addition and Subtraction</vt:lpstr>
      <vt:lpstr>Scientific Notation</vt:lpstr>
      <vt:lpstr>Arithmetic Multiplication and Division</vt:lpstr>
      <vt:lpstr>Propagation of Error Addition and Subtraction</vt:lpstr>
      <vt:lpstr>Example</vt:lpstr>
      <vt:lpstr>Propagation of Error Multiplication and Division</vt:lpstr>
      <vt:lpstr>Example (Cont.)</vt:lpstr>
      <vt:lpstr>Mixed Operation</vt:lpstr>
      <vt:lpstr>Changing significant figure</vt:lpstr>
      <vt:lpstr>Summary</vt:lpstr>
      <vt:lpstr>Exercise  Significant Figures</vt:lpstr>
      <vt:lpstr>Propagation of Error</vt:lpstr>
      <vt:lpstr>Credits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Error Analysis</dc:title>
  <dc:creator>Wilfred Lee</dc:creator>
  <cp:lastModifiedBy>Wilfred Lee</cp:lastModifiedBy>
  <cp:revision>83</cp:revision>
  <dcterms:created xsi:type="dcterms:W3CDTF">2012-01-05T12:04:44Z</dcterms:created>
  <dcterms:modified xsi:type="dcterms:W3CDTF">2015-01-17T16:49:03Z</dcterms:modified>
</cp:coreProperties>
</file>